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20" r:id="rId5"/>
  </p:sldMasterIdLst>
  <p:notesMasterIdLst>
    <p:notesMasterId r:id="rId18"/>
  </p:notesMasterIdLst>
  <p:handoutMasterIdLst>
    <p:handoutMasterId r:id="rId19"/>
  </p:handoutMasterIdLst>
  <p:sldIdLst>
    <p:sldId id="281" r:id="rId6"/>
    <p:sldId id="278" r:id="rId7"/>
    <p:sldId id="271" r:id="rId8"/>
    <p:sldId id="279" r:id="rId9"/>
    <p:sldId id="280" r:id="rId10"/>
    <p:sldId id="283" r:id="rId11"/>
    <p:sldId id="256" r:id="rId12"/>
    <p:sldId id="284" r:id="rId13"/>
    <p:sldId id="277" r:id="rId14"/>
    <p:sldId id="285" r:id="rId15"/>
    <p:sldId id="287" r:id="rId16"/>
    <p:sldId id="282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FA2"/>
    <a:srgbClr val="67E1DB"/>
    <a:srgbClr val="229A8F"/>
    <a:srgbClr val="29B9AB"/>
    <a:srgbClr val="29B99E"/>
    <a:srgbClr val="3DA3A5"/>
    <a:srgbClr val="39A98C"/>
    <a:srgbClr val="33ACAF"/>
    <a:srgbClr val="5EEAB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FCA9C-FF92-4024-BDEC-A6D3B663DC09}" type="datetimeFigureOut">
              <a:rPr lang="en-US"/>
              <a:t>2/25/2026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2AB877-E7B1-4681-847E-D0918612832B}" type="datetimeFigureOut">
              <a:rPr lang="en-US"/>
              <a:t>2/25/2026</a:t>
            </a:fld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90" y="1449148"/>
            <a:ext cx="10569247" cy="2971051"/>
          </a:xfrm>
        </p:spPr>
        <p:txBody>
          <a:bodyPr/>
          <a:lstStyle>
            <a:lvl1pPr>
              <a:defRPr sz="5398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790" y="5280847"/>
            <a:ext cx="10569247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800600"/>
            <a:ext cx="1055866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88825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789" y="5367338"/>
            <a:ext cx="1055866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"/>
              <a:t>Élőláb beszúrása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532" y="1081456"/>
            <a:ext cx="6330767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63" y="1238502"/>
            <a:ext cx="5892305" cy="2645912"/>
          </a:xfrm>
        </p:spPr>
        <p:txBody>
          <a:bodyPr anchor="b"/>
          <a:lstStyle>
            <a:lvl1pPr algn="l">
              <a:defRPr sz="4199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968" y="4443681"/>
            <a:ext cx="5890102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2670" y="1081457"/>
            <a:ext cx="3809009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"/>
              <a:t>Élőláb beszúrása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588" y="2286585"/>
            <a:ext cx="4893840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6736" y="2435958"/>
            <a:ext cx="4381380" cy="2007789"/>
          </a:xfrm>
        </p:spPr>
        <p:txBody>
          <a:bodyPr/>
          <a:lstStyle>
            <a:lvl1pPr>
              <a:defRPr sz="319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4397" y="2286001"/>
            <a:ext cx="4879029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"/>
              <a:t>Élőláb beszúrása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9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7654" y="446089"/>
            <a:ext cx="4521171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1410" y="586171"/>
            <a:ext cx="2494141" cy="51347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790" y="446089"/>
            <a:ext cx="6609818" cy="5414962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7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 descr="Európa térképe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>
              <a:solidFill>
                <a:schemeClr val="lt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16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4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9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3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99" y="2222287"/>
            <a:ext cx="10551825" cy="363651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5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6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4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7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1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1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"/>
              <a:t>Élőláb beszúrása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33987-6305-4E2A-BF18-EF013ECE927B}" type="datetimeFigureOut">
              <a:rPr lang="en-US"/>
              <a:t>2/25/2026</a:t>
            </a:fld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9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89" y="2951396"/>
            <a:ext cx="10558668" cy="1468800"/>
          </a:xfrm>
        </p:spPr>
        <p:txBody>
          <a:bodyPr anchor="b"/>
          <a:lstStyle>
            <a:lvl1pPr algn="r">
              <a:defRPr sz="4799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89" y="5281202"/>
            <a:ext cx="1055866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6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499" y="2222288"/>
            <a:ext cx="5184523" cy="36387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04" y="2222287"/>
            <a:ext cx="5193230" cy="363876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"/>
              <a:t>Élőláb beszúrása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517" y="2174875"/>
            <a:ext cx="518850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517" y="2751139"/>
            <a:ext cx="5188504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04" y="2174875"/>
            <a:ext cx="519323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04" y="2751139"/>
            <a:ext cx="5193230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33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88825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6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2872" y="446088"/>
            <a:ext cx="3546609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72" y="446088"/>
            <a:ext cx="3546609" cy="1618396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69" y="446089"/>
            <a:ext cx="6251005" cy="54149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2872" y="2260739"/>
            <a:ext cx="3546609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/>
              <a:t>Élőláb beszúrása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1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16" y="727523"/>
            <a:ext cx="4851724" cy="1617163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6529" y="0"/>
            <a:ext cx="6092296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516" y="2344684"/>
            <a:ext cx="4851724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4798" y="6041363"/>
            <a:ext cx="976625" cy="365125"/>
          </a:xfrm>
        </p:spPr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243" y="6041363"/>
            <a:ext cx="3294555" cy="365125"/>
          </a:xfrm>
        </p:spPr>
        <p:txBody>
          <a:bodyPr/>
          <a:lstStyle/>
          <a:p>
            <a:pPr rtl="0"/>
            <a:r>
              <a:rPr lang="hu"/>
              <a:t>Élőláb beszúrása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1423" y="5915889"/>
            <a:ext cx="1061878" cy="490599"/>
          </a:xfrm>
        </p:spPr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7AFA2"/>
            </a:gs>
            <a:gs pos="23000">
              <a:schemeClr val="accent1">
                <a:lumMod val="89000"/>
              </a:schemeClr>
            </a:gs>
            <a:gs pos="62000">
              <a:srgbClr val="27AFA2"/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789" y="447188"/>
            <a:ext cx="10569245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790" y="2184402"/>
            <a:ext cx="1056053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396" y="6041363"/>
            <a:ext cx="86420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hu"/>
              <a:t>Élőláb beszúrása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2195" y="6041363"/>
            <a:ext cx="134335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EDF33987-6305-4E2A-BF18-EF013ECE927B}" type="datetimeFigureOut">
              <a:rPr lang="en-US" smtClean="0"/>
              <a:pPr rtl="0"/>
              <a:t>2/25/2026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5551" y="5915889"/>
            <a:ext cx="1061878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999">
                <a:solidFill>
                  <a:schemeClr val="accent1"/>
                </a:solidFill>
              </a:defRPr>
            </a:lvl1pPr>
          </a:lstStyle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86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999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28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9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Kattintson a mintacím stílusának szerkesztéséhez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"/>
              <a:t>Élőláb beszúrása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DF33987-6305-4E2A-BF18-EF013ECE927B}" type="datetimeFigureOut">
              <a:rPr lang="en-US" smtClean="0"/>
              <a:pPr rtl="0"/>
              <a:t>2/25/2026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43342D8-0924-D0C5-827E-9CF11933CB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78" b="-2"/>
          <a:stretch>
            <a:fillRect/>
          </a:stretch>
        </p:blipFill>
        <p:spPr>
          <a:xfrm>
            <a:off x="1753873" y="10"/>
            <a:ext cx="6759136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6692FB-8FCB-4B46-A077-B6132E789B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834" y="160868"/>
            <a:ext cx="3354165" cy="2941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00FC960A-022A-4742-832C-FCE8ABEAB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24" y="4069977"/>
            <a:ext cx="1432222" cy="2019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szöveg, tér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4A11B6B-9D9A-C5B0-6D73-2B06954A2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27AF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/>
          <a:stretch>
            <a:fillRect/>
          </a:stretch>
        </p:blipFill>
        <p:spPr>
          <a:xfrm>
            <a:off x="138656" y="3910597"/>
            <a:ext cx="5071658" cy="2937946"/>
          </a:xfrm>
          <a:prstGeom prst="rect">
            <a:avLst/>
          </a:prstGeom>
          <a:noFill/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0E83993-56D7-18C8-0F79-410873EA79F5}"/>
              </a:ext>
            </a:extLst>
          </p:cNvPr>
          <p:cNvSpPr txBox="1"/>
          <p:nvPr/>
        </p:nvSpPr>
        <p:spPr>
          <a:xfrm>
            <a:off x="5494247" y="3212976"/>
            <a:ext cx="669457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48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Petőfisek az innováció útján Európában</a:t>
            </a:r>
          </a:p>
          <a:p>
            <a:pPr algn="ctr">
              <a:lnSpc>
                <a:spcPct val="90000"/>
              </a:lnSpc>
            </a:pPr>
            <a:endParaRPr lang="hu-H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u-H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Pedagógusok nyelvi készségeinek fejlesztése</a:t>
            </a:r>
          </a:p>
          <a:p>
            <a:pPr algn="ctr">
              <a:lnSpc>
                <a:spcPct val="90000"/>
              </a:lnSpc>
            </a:pPr>
            <a:r>
              <a:rPr lang="hu-H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MÁLTA</a:t>
            </a:r>
          </a:p>
          <a:p>
            <a:pPr algn="ctr">
              <a:lnSpc>
                <a:spcPct val="90000"/>
              </a:lnSpc>
            </a:pPr>
            <a:r>
              <a:rPr lang="hu-H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 augusztus 17-24.</a:t>
            </a:r>
          </a:p>
          <a:p>
            <a:pPr algn="ctr">
              <a:lnSpc>
                <a:spcPct val="90000"/>
              </a:lnSpc>
            </a:pPr>
            <a:endParaRPr lang="hu-H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06BB049-51FB-2B1C-D64C-0BB17EDDCE27}"/>
              </a:ext>
            </a:extLst>
          </p:cNvPr>
          <p:cNvSpPr txBox="1"/>
          <p:nvPr/>
        </p:nvSpPr>
        <p:spPr>
          <a:xfrm>
            <a:off x="8902724" y="4046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Kocsis Tünde</a:t>
            </a:r>
          </a:p>
        </p:txBody>
      </p:sp>
    </p:spTree>
    <p:extLst>
      <p:ext uri="{BB962C8B-B14F-4D97-AF65-F5344CB8AC3E}">
        <p14:creationId xmlns:p14="http://schemas.microsoft.com/office/powerpoint/2010/main" val="6758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99E4D29-5F08-447A-A2A3-AB222BB49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Kép 32" descr="A képen kültéri, víz, ég, óceá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97AF571-F23D-D38C-81AE-E90AFE7FB1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034" y="171715"/>
            <a:ext cx="7810351" cy="3724422"/>
          </a:xfrm>
          <a:prstGeom prst="rect">
            <a:avLst/>
          </a:prstGeom>
        </p:spPr>
      </p:pic>
      <p:pic>
        <p:nvPicPr>
          <p:cNvPr id="5" name="Kép 4" descr="A képen kültéri, víz, ég, Parti és óceáni talajalakulato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66D458A-8566-FB4C-9E85-5B586FFA7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>
            <a:fillRect/>
          </a:stretch>
        </p:blipFill>
        <p:spPr>
          <a:xfrm>
            <a:off x="8193864" y="169254"/>
            <a:ext cx="3825715" cy="2066161"/>
          </a:xfrm>
          <a:prstGeom prst="rect">
            <a:avLst/>
          </a:prstGeom>
        </p:spPr>
      </p:pic>
      <p:pic>
        <p:nvPicPr>
          <p:cNvPr id="43" name="Kép 42" descr="A képen kültéri, ég, Háttérvilágítás, Égites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4BF4279-5546-B486-FF97-22157ADA7D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>
            <a:fillRect/>
          </a:stretch>
        </p:blipFill>
        <p:spPr>
          <a:xfrm>
            <a:off x="191037" y="4070780"/>
            <a:ext cx="3807702" cy="2624098"/>
          </a:xfrm>
          <a:prstGeom prst="rect">
            <a:avLst/>
          </a:prstGeom>
        </p:spPr>
      </p:pic>
      <p:pic>
        <p:nvPicPr>
          <p:cNvPr id="3" name="Kép 2" descr="A képen kültéri, épület, barlang, Romo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CE63EA8-9E90-FC0B-1E2A-FE681CDC82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788571" y="3470472"/>
            <a:ext cx="2605117" cy="3813190"/>
          </a:xfrm>
          <a:prstGeom prst="rect">
            <a:avLst/>
          </a:prstGeom>
        </p:spPr>
      </p:pic>
      <p:pic>
        <p:nvPicPr>
          <p:cNvPr id="41" name="Kép 40" descr="A képen kültéri, természet, tengerpart, ví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317220D-43FF-F3EA-30A0-85FDB157B0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8177311" y="2391883"/>
            <a:ext cx="3825715" cy="2072296"/>
          </a:xfrm>
          <a:prstGeom prst="rect">
            <a:avLst/>
          </a:prstGeom>
        </p:spPr>
      </p:pic>
      <p:pic>
        <p:nvPicPr>
          <p:cNvPr id="31" name="Kép 30" descr="A képen kültéri, közlekedés, kajak, vízijármű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40DFCF8-5785-E26C-B4B8-73110621C9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8191860" y="4620643"/>
            <a:ext cx="3825714" cy="20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Betűtípus, Grafika, embléma, Grafikus tervezé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53F8244-F20E-C18F-0B16-73AD36F867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E9AF560-86E4-FAFF-FC46-1B48C3223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790" y="1449147"/>
            <a:ext cx="10569246" cy="373245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u-HU" sz="3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Összességében ez az egy hét rendkívül inspiráló és tanulságos volt számunkra. A nyelvtudásunk és önbizalmunk is fejlődött, és megerősítést kaptunk abban, hogy a nyelvtanulás élethosszig tartó, örömteli folyamat lehet. Hálásak vagyunk az Erasmus+ programnak a lehetőségért, valamint a </a:t>
            </a:r>
            <a:r>
              <a:rPr lang="hu-HU" sz="3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Maltalingua</a:t>
            </a:r>
            <a:r>
              <a:rPr lang="hu-HU" sz="3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nyelviskolának a színvonalas oktatásért és barátságos légkörért.</a:t>
            </a:r>
          </a:p>
        </p:txBody>
      </p:sp>
    </p:spTree>
    <p:extLst>
      <p:ext uri="{BB962C8B-B14F-4D97-AF65-F5344CB8AC3E}">
        <p14:creationId xmlns:p14="http://schemas.microsoft.com/office/powerpoint/2010/main" val="30615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tér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96C5967-7BB7-EFA7-5AE1-6D4235A71A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27AF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88805" cy="6857990"/>
          </a:xfrm>
          <a:prstGeom prst="rect">
            <a:avLst/>
          </a:prstGeom>
          <a:noFill/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CA584B0-8F06-87A3-15B6-4FFEF06B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260648"/>
            <a:ext cx="2853175" cy="161558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C836B6C-D40C-E69F-B209-96BF36912464}"/>
              </a:ext>
            </a:extLst>
          </p:cNvPr>
          <p:cNvSpPr txBox="1"/>
          <p:nvPr/>
        </p:nvSpPr>
        <p:spPr>
          <a:xfrm>
            <a:off x="-242292" y="2708920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</a:t>
            </a:r>
          </a:p>
          <a:p>
            <a:pPr algn="ctr">
              <a:lnSpc>
                <a:spcPct val="90000"/>
              </a:lnSpc>
            </a:pPr>
            <a:r>
              <a:rPr lang="hu-H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algn="ctr">
              <a:lnSpc>
                <a:spcPct val="90000"/>
              </a:lnSpc>
            </a:pPr>
            <a:r>
              <a:rPr lang="hu-H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figyelmet!</a:t>
            </a:r>
            <a:endParaRPr lang="hu-H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hu-H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4A64D-286C-3CF1-9CD6-B802E4D50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142523C-FF3A-49D6-BDDE-D16DB479CE03}"/>
              </a:ext>
            </a:extLst>
          </p:cNvPr>
          <p:cNvSpPr txBox="1"/>
          <p:nvPr/>
        </p:nvSpPr>
        <p:spPr>
          <a:xfrm>
            <a:off x="981844" y="404664"/>
            <a:ext cx="1022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439C378-3D88-6415-9BD7-00A93629AA96}"/>
              </a:ext>
            </a:extLst>
          </p:cNvPr>
          <p:cNvSpPr txBox="1"/>
          <p:nvPr/>
        </p:nvSpPr>
        <p:spPr>
          <a:xfrm>
            <a:off x="981844" y="2276872"/>
            <a:ext cx="10225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Erasmus+ az Európai Unió egyik legfontosabb oktatási programja, amely támogatja a diákok és tanárok nemzetközi mobilitását. A program célja a nyelvi készségek fejlesztése, a kulturális nyitottság erősítése és a nemzetközi tapasztalatszerzés elősegítése.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81844" y="4653136"/>
            <a:ext cx="10225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Iskolánk 2025-ben eredményesen pályázott az Erasmus+ program (Rövid futamidejű mobilitási projektek a köznevelési szektorban) kínálta lehetőségre, "Petőfisek az innováció útján Európában" címmel. </a:t>
            </a:r>
          </a:p>
        </p:txBody>
      </p:sp>
    </p:spTree>
    <p:extLst>
      <p:ext uri="{BB962C8B-B14F-4D97-AF65-F5344CB8AC3E}">
        <p14:creationId xmlns:p14="http://schemas.microsoft.com/office/powerpoint/2010/main" val="17282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21804" y="476672"/>
            <a:ext cx="110172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Iskolánk innovációs munkacsoportjának tagjai állították össze a pályázati anyagot, áldozatos munkájuknak köszönhetően elnyertük a támogatást, amely új utat nyithat intézményünk életében a nemzetközi színtérre lépés felé. </a:t>
            </a:r>
          </a:p>
          <a:p>
            <a:pPr algn="just"/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nyertes pályázat keretében:</a:t>
            </a: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kollégánk vehetett részt nyáron Máltán egy 1 hetes nyelvi, illetve módszertani továbbképzésen;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négy kollégánk utazhatott ki Szlovéniába szakmai látogatásra;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további 2 fő utazhatott előkészítő látogatásra, amelyen előkészítették a tanulók mobilitását;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ősz folyamán tizenkét diákunk utazhatott Szlovéniába két kísérő pedagógussal egy 1 hetes programra, ahol a fenntarthatósággal, az 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inkluzivítással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kapcsolatban szerezhettek tapasztalatokat egy ottani iskolában, emellett felfedezhették ezt a gyönyörű országot, Európa Zöld Szívét.</a:t>
            </a:r>
          </a:p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21804" y="3284984"/>
            <a:ext cx="109452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Erasmus+ program keretében lehetőségünk volt részt venni egy külföldi nyelvi képzésen Máltán, a </a:t>
            </a:r>
            <a:r>
              <a:rPr lang="hu-H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Maltalinqua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nyelviskolában. Ez a program nemcsak a nyelvtudásunk fejlesztésében segített, hanem személyes és kulturális szempontból is meghatározó élményt jelentett számunkra.</a:t>
            </a:r>
          </a:p>
          <a:p>
            <a:pPr algn="just"/>
            <a:endParaRPr lang="hu-H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1" t="20159" r="6320" b="22721"/>
          <a:stretch/>
        </p:blipFill>
        <p:spPr>
          <a:xfrm>
            <a:off x="4366220" y="35244"/>
            <a:ext cx="3024336" cy="19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 descr="A képen kültéri, ég, víz, épül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08E2E7A-6D58-0017-99BB-01F09C2D5C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>
            <a:fillRect/>
          </a:stretch>
        </p:blipFill>
        <p:spPr>
          <a:xfrm>
            <a:off x="6489544" y="-1"/>
            <a:ext cx="5699281" cy="3789041"/>
          </a:xfrm>
          <a:prstGeom prst="rect">
            <a:avLst/>
          </a:prstGeom>
        </p:spPr>
      </p:pic>
      <p:pic>
        <p:nvPicPr>
          <p:cNvPr id="28" name="Kép 27" descr="A képen kültéri, épület, város, város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F12059C-FB6D-5F8A-A204-43A2FBEA34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>
            <a:fillRect/>
          </a:stretch>
        </p:blipFill>
        <p:spPr>
          <a:xfrm>
            <a:off x="6474211" y="4213079"/>
            <a:ext cx="2821240" cy="264492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9A90BE2-9240-8F27-B0B5-0E904FE5D9FF}"/>
              </a:ext>
            </a:extLst>
          </p:cNvPr>
          <p:cNvSpPr txBox="1"/>
          <p:nvPr/>
        </p:nvSpPr>
        <p:spPr>
          <a:xfrm>
            <a:off x="794208" y="1004775"/>
            <a:ext cx="4920406" cy="48484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fontAlgn="auto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Maltalingua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angol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nyelviskola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St.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Julian’sban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található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Málta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egyik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legjobb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helyszínén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Az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iskola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festői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szépségű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St. Julian’s-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öbölre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néz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amelyet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elismert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mediterrán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éttermek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kávézók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bárok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vesznek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körül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pezsgő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éjszakai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élettel</a:t>
            </a: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Kép 21" descr="A képen kültéri, ég, épület, ví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FD56A4B-25E3-044E-BF5D-355CD68F40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>
            <a:fillRect/>
          </a:stretch>
        </p:blipFill>
        <p:spPr>
          <a:xfrm>
            <a:off x="9387361" y="4213075"/>
            <a:ext cx="2801463" cy="2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40AE1-66AA-0BB1-3C3D-B615F17B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48ADFF9-C9BF-616F-7997-69C777CDEB98}"/>
              </a:ext>
            </a:extLst>
          </p:cNvPr>
          <p:cNvSpPr txBox="1"/>
          <p:nvPr/>
        </p:nvSpPr>
        <p:spPr>
          <a:xfrm>
            <a:off x="621804" y="477527"/>
            <a:ext cx="10945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Maltalingua</a:t>
            </a: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 magas szinten akkreditált, többszörösen díjazott angol nyelviskola, ahol nagyon barátságos légkör fogadott minket. </a:t>
            </a:r>
          </a:p>
        </p:txBody>
      </p:sp>
      <p:pic>
        <p:nvPicPr>
          <p:cNvPr id="106" name="Kép 105" descr="A képen kültéri, épület, ég, abla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D3693F2-6FEF-18B0-8AAD-4B5EC8724D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662" y="2627531"/>
            <a:ext cx="4617195" cy="3462896"/>
          </a:xfrm>
          <a:prstGeom prst="rect">
            <a:avLst/>
          </a:prstGeom>
        </p:spPr>
      </p:pic>
      <p:pic>
        <p:nvPicPr>
          <p:cNvPr id="108" name="Kép 107" descr="A képen fal, szobanövény, fedett pályás, váz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B53F55F-6807-0E33-F563-9BDB943A6A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60" y="2459867"/>
            <a:ext cx="5064302" cy="3798227"/>
          </a:xfrm>
          <a:prstGeom prst="rect">
            <a:avLst/>
          </a:prstGeom>
        </p:spPr>
      </p:pic>
      <p:pic>
        <p:nvPicPr>
          <p:cNvPr id="110" name="Kép 109" descr="A képen úszómedence, épület, üdülő, napozóág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8F80FF6-80DF-BE52-9AB4-F8376A062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460" y="2814544"/>
            <a:ext cx="4748534" cy="30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21804" y="260648"/>
            <a:ext cx="1101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B0F8BEB-EA78-E832-A2EE-5699CF5D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034" y="256428"/>
            <a:ext cx="2504721" cy="334758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E623CA1-C9AC-80BE-9147-B0795E56C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9" y="260648"/>
            <a:ext cx="2609314" cy="347502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46DCC0A-F093-5EB0-5270-3397CEE0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183" y="1484784"/>
            <a:ext cx="2426418" cy="323725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22569E7-8008-717D-1D60-5FEAC6043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927" y="260648"/>
            <a:ext cx="2609314" cy="347502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F9D5F71-AA3B-12B6-AD64-11BC627AAD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564" y="275183"/>
            <a:ext cx="2504720" cy="334160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0EFE5C1-3BD7-628B-82DD-357F2B23D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632" y="2464150"/>
            <a:ext cx="3049786" cy="227971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5E4BABD-37EA-3895-9EF5-7A77BA470491}"/>
              </a:ext>
            </a:extLst>
          </p:cNvPr>
          <p:cNvSpPr txBox="1"/>
          <p:nvPr/>
        </p:nvSpPr>
        <p:spPr>
          <a:xfrm>
            <a:off x="549796" y="5085184"/>
            <a:ext cx="11089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fókusz mindig a helyes, jó dolgokon, a tudáson volt, a hibákat csupán javították, a tanulás részeként kezelték. Tanárainktól bátran lehetett kérdezni, ami a kommunikációt, a beszédkészséget fejlesztette. Nagyon sokat viccelődtünk, nevettük a csoporttal, megismertük kicsit egymás országát, életét. 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AFA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A3543-130F-07EE-0FCF-ACBCC0C3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88825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96CEB2-6276-4D9F-A58D-50C03B63FE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ép 12" descr="A képen ruházat, személy, ruha, fa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012DCA7-E197-8BEE-177A-21CA4DC0A5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0" y="10"/>
            <a:ext cx="3047183" cy="4805245"/>
          </a:xfrm>
          <a:prstGeom prst="rect">
            <a:avLst/>
          </a:prstGeom>
        </p:spPr>
      </p:pic>
      <p:pic>
        <p:nvPicPr>
          <p:cNvPr id="4" name="Kép 3" descr="A képen személy, ruházat, Emberi arc, fa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3909DA2-19E4-2905-29C7-4EF671DD2D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>
            <a:fillRect/>
          </a:stretch>
        </p:blipFill>
        <p:spPr>
          <a:xfrm rot="5400000">
            <a:off x="2192445" y="751178"/>
            <a:ext cx="4668589" cy="3135326"/>
          </a:xfrm>
          <a:prstGeom prst="rect">
            <a:avLst/>
          </a:prstGeom>
        </p:spPr>
      </p:pic>
      <p:pic>
        <p:nvPicPr>
          <p:cNvPr id="9" name="Kép 8" descr="A képen ruházat, személy, Emberi arc, emb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EF0EA32-4889-771B-2945-880B58D60B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>
            <a:fillRect/>
          </a:stretch>
        </p:blipFill>
        <p:spPr>
          <a:xfrm rot="5400000">
            <a:off x="5349322" y="732803"/>
            <a:ext cx="4537371" cy="3047207"/>
          </a:xfrm>
          <a:prstGeom prst="rect">
            <a:avLst/>
          </a:prstGeom>
        </p:spPr>
      </p:pic>
      <p:pic>
        <p:nvPicPr>
          <p:cNvPr id="7" name="Kép 6" descr="A képen ruházat, személy, Emberi arc, n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05F36F5-FCF0-8DF2-3A23-D81DDC5C4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>
            <a:fillRect/>
          </a:stretch>
        </p:blipFill>
        <p:spPr>
          <a:xfrm rot="5400000">
            <a:off x="8396532" y="745080"/>
            <a:ext cx="4537371" cy="3047208"/>
          </a:xfrm>
          <a:prstGeom prst="rect">
            <a:avLst/>
          </a:prstGeom>
        </p:spPr>
      </p:pic>
      <p:sp>
        <p:nvSpPr>
          <p:cNvPr id="22" name="Freeform 18">
            <a:extLst>
              <a:ext uri="{FF2B5EF4-FFF2-40B4-BE49-F238E27FC236}">
                <a16:creationId xmlns:a16="http://schemas.microsoft.com/office/drawing/2014/main" id="{F161F996-D85D-4D74-BC7B-B1E4919E8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88825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295B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C02CDFD-C7D3-1FB9-DFBC-2CBFB42ADA9D}"/>
              </a:ext>
            </a:extLst>
          </p:cNvPr>
          <p:cNvSpPr txBox="1"/>
          <p:nvPr/>
        </p:nvSpPr>
        <p:spPr>
          <a:xfrm>
            <a:off x="477788" y="4805256"/>
            <a:ext cx="11233248" cy="1563514"/>
          </a:xfrm>
          <a:prstGeom prst="rect">
            <a:avLst/>
          </a:prstGeom>
          <a:solidFill>
            <a:srgbClr val="27AFA2"/>
          </a:solidFill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utolsó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napon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tesztet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írtunk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majd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átvehet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tük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az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oklevelet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mely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igazolja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hogy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sikeresen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elvégez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tük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tanfolyamot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67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8342-3FAF-B3EC-9649-D41F7AB56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21CE78C-BA0B-A4C3-9F5A-0EA0805C8A5F}"/>
              </a:ext>
            </a:extLst>
          </p:cNvPr>
          <p:cNvSpPr txBox="1"/>
          <p:nvPr/>
        </p:nvSpPr>
        <p:spPr>
          <a:xfrm>
            <a:off x="477788" y="332656"/>
            <a:ext cx="11305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tanfolyam nemcsak a nyelvi készségeinket fejlesztette, hanem lehetőséget adott arra is, hogy jobban megismerjük Málta kulturális értékeit. Részt vettünk szervezett programokon Vallettában, a fővárosban, illetve ellátogathattunk a festői szépségű 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Gozó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szigetére is. A merészebbek 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kenuzhattak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Gnejna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mesés környékén is. Ezek az élmények hozzájárultak ahhoz, hogy szélesebb kontextusban értelmezzük az angol nyelv használatát, és betekintést nyerjünk más kultúrák mindennapjaiba.</a:t>
            </a:r>
          </a:p>
        </p:txBody>
      </p:sp>
      <p:pic>
        <p:nvPicPr>
          <p:cNvPr id="4" name="Kép 3" descr="A képen szöveg, ég, kültéri, sí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7C5DCC4-7DB4-8951-2A65-B11734E431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72" y="2640980"/>
            <a:ext cx="3184995" cy="4034588"/>
          </a:xfrm>
          <a:prstGeom prst="rect">
            <a:avLst/>
          </a:prstGeom>
        </p:spPr>
      </p:pic>
      <p:pic>
        <p:nvPicPr>
          <p:cNvPr id="6" name="Kép 5" descr="A képen kültéri, növény, fa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96A04B4-C18F-F535-7715-268ED148D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52" y="2656801"/>
            <a:ext cx="2894815" cy="4053138"/>
          </a:xfrm>
          <a:prstGeom prst="rect">
            <a:avLst/>
          </a:prstGeom>
        </p:spPr>
      </p:pic>
      <p:pic>
        <p:nvPicPr>
          <p:cNvPr id="8" name="Kép 7" descr="A képen kültéri, ég, épület, fa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7ABA016-19E8-8B03-8A95-73941505BF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932" y="2654774"/>
            <a:ext cx="3024336" cy="4032448"/>
          </a:xfrm>
          <a:prstGeom prst="rect">
            <a:avLst/>
          </a:prstGeom>
        </p:spPr>
      </p:pic>
      <p:pic>
        <p:nvPicPr>
          <p:cNvPr id="10" name="Kép 9" descr="A képen kültéri, ég, talaj, horizon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AC98249-A517-27E3-B7C1-64E28CC775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259" y="2654774"/>
            <a:ext cx="3039854" cy="4053138"/>
          </a:xfrm>
          <a:prstGeom prst="rect">
            <a:avLst/>
          </a:prstGeom>
        </p:spPr>
      </p:pic>
      <p:pic>
        <p:nvPicPr>
          <p:cNvPr id="12" name="Kép 11" descr="A képen kültéri, ég, épület, Történelmi emlékhe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557972F-AAF0-3580-912E-C874DF5688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246" y="2654773"/>
            <a:ext cx="3039855" cy="4053140"/>
          </a:xfrm>
          <a:prstGeom prst="rect">
            <a:avLst/>
          </a:prstGeom>
        </p:spPr>
      </p:pic>
      <p:pic>
        <p:nvPicPr>
          <p:cNvPr id="14" name="Kép 13" descr="A képen kültéri, növény, ég, épül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269271D-000C-3A8F-6460-83A263A301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094" y="2644427"/>
            <a:ext cx="3039856" cy="4053141"/>
          </a:xfrm>
          <a:prstGeom prst="rect">
            <a:avLst/>
          </a:prstGeom>
        </p:spPr>
      </p:pic>
      <p:pic>
        <p:nvPicPr>
          <p:cNvPr id="16" name="Kép 15" descr="A képen ég, kültéri, épület, napnyugt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5364FF4-420F-4236-7460-E6F48294EE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170" y="2651326"/>
            <a:ext cx="3036341" cy="4048455"/>
          </a:xfrm>
          <a:prstGeom prst="rect">
            <a:avLst/>
          </a:prstGeom>
        </p:spPr>
      </p:pic>
      <p:pic>
        <p:nvPicPr>
          <p:cNvPr id="18" name="Kép 17" descr="A képen épület, kültéri, ég, szob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0F42856-CEA4-A08A-83C5-A0ABA0CF38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014" y="2646456"/>
            <a:ext cx="3436205" cy="4029112"/>
          </a:xfrm>
          <a:prstGeom prst="rect">
            <a:avLst/>
          </a:prstGeom>
        </p:spPr>
      </p:pic>
      <p:pic>
        <p:nvPicPr>
          <p:cNvPr id="20" name="Kép 19" descr="A képen növény, kültéri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99B110B-001E-073E-039C-547D9B01D47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2653888"/>
            <a:ext cx="3380462" cy="2535347"/>
          </a:xfrm>
          <a:prstGeom prst="rect">
            <a:avLst/>
          </a:prstGeom>
        </p:spPr>
      </p:pic>
      <p:pic>
        <p:nvPicPr>
          <p:cNvPr id="22" name="Kép 21" descr="A képen kültéri, kerék, közlekedés, lóvontatta jármű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53AD46D-1E8A-90B2-5CDB-C7584F58ED9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01" y="4099189"/>
            <a:ext cx="3436205" cy="2565448"/>
          </a:xfrm>
          <a:prstGeom prst="rect">
            <a:avLst/>
          </a:prstGeom>
        </p:spPr>
      </p:pic>
      <p:pic>
        <p:nvPicPr>
          <p:cNvPr id="24" name="Kép 23" descr="A képen kültéri, ég, Romok, épül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5F690BA-D5F7-A069-4D55-C4055CF293C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848" y="2669823"/>
            <a:ext cx="3436205" cy="2577154"/>
          </a:xfrm>
          <a:prstGeom prst="rect">
            <a:avLst/>
          </a:prstGeom>
        </p:spPr>
      </p:pic>
      <p:pic>
        <p:nvPicPr>
          <p:cNvPr id="26" name="Kép 25" descr="A képen kültéri, ég, ablak, homlok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0A88ED1-AE04-8B54-75A5-EC5352DD372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010" y="4137656"/>
            <a:ext cx="3436204" cy="2577153"/>
          </a:xfrm>
          <a:prstGeom prst="rect">
            <a:avLst/>
          </a:prstGeom>
        </p:spPr>
      </p:pic>
      <p:pic>
        <p:nvPicPr>
          <p:cNvPr id="32" name="Kép 31" descr="A képen kültéri, víz, ég, horizon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405DD9D-C2A2-274F-5813-B5E52B665A6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586" y="3133834"/>
            <a:ext cx="3657051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gyezhető">
  <a:themeElements>
    <a:clrScheme name="Jegyezhető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Jegyezhető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Jegyezhető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Az európai kontinens – 16: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D0649AD-15A8-4495-A850-5A50A0827337}" vid="{307201AC-8B41-4C19-9A76-E2A96F57A4CE}"/>
    </a:ext>
  </a:extLst>
</a:theme>
</file>

<file path=ppt/theme/theme3.xml><?xml version="1.0" encoding="utf-8"?>
<a:theme xmlns:a="http://schemas.openxmlformats.org/drawingml/2006/main" name="Office-té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FDA68D-7F68-4ED9-8E68-E7D1343C0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4F146A-3FDD-4C50-9271-B8630CCA3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F02F84-CDFD-457C-9FE9-4C8E4381D06E}">
  <ds:schemaRefs>
    <ds:schemaRef ds:uri="16c05727-aa75-4e4a-9b5f-8a80a1165891"/>
    <ds:schemaRef ds:uri="http://www.w3.org/XML/1998/namespace"/>
    <ds:schemaRef ds:uri="71af3243-3dd4-4a8d-8c0d-dd76da1f02a5"/>
    <ds:schemaRef ds:uri="http://schemas.microsoft.com/sharepoint/v3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230e9df3-be65-4c73-a93b-d1236ebd677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Jegyezhető</Template>
  <TotalTime>785</TotalTime>
  <Words>497</Words>
  <Application>Microsoft Office PowerPoint</Application>
  <PresentationFormat>Egyéni</PresentationFormat>
  <Paragraphs>29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 2</vt:lpstr>
      <vt:lpstr>Jegyezhető</vt:lpstr>
      <vt:lpstr>Az európai kontinens – 16:9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Összességében ez az egy hét rendkívül inspiráló és tanulságos volt számunkra. A nyelvtudásunk és önbizalmunk is fejlődött, és megerősítést kaptunk abban, hogy a nyelvtanulás élethosszig tartó, örömteli folyamat lehet. Hálásak vagyunk az Erasmus+ programnak a lehetőségért, valamint a Maltalingua nyelviskolának a színvonalas oktatásért és barátságos légkörért.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Tünde Kocsis</dc:creator>
  <cp:lastModifiedBy>admin</cp:lastModifiedBy>
  <cp:revision>22</cp:revision>
  <dcterms:created xsi:type="dcterms:W3CDTF">2026-01-31T16:11:56Z</dcterms:created>
  <dcterms:modified xsi:type="dcterms:W3CDTF">2026-02-25T06:42:22Z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