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BA2"/>
    <a:srgbClr val="000000"/>
    <a:srgbClr val="FF7C80"/>
    <a:srgbClr val="FFCCCC"/>
    <a:srgbClr val="DA0000"/>
    <a:srgbClr val="9200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797" autoAdjust="0"/>
  </p:normalViewPr>
  <p:slideViewPr>
    <p:cSldViewPr snapToGrid="0">
      <p:cViewPr varScale="1">
        <p:scale>
          <a:sx n="100" d="100"/>
          <a:sy n="100" d="100"/>
        </p:scale>
        <p:origin x="99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2CF57-85BC-4F50-9A89-994C4DD06A2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A27E3-C66C-4B33-B901-5BDFA2BABB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3199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A27E3-C66C-4B33-B901-5BDFA2BABB42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0051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A31F494-0D1D-46ED-C776-C93DB97E7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B8F1CEC-27F5-E40D-26D4-5691E3318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2AD3748-16E9-4F49-6F04-4E86AC49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DE972E1-AF82-BB95-7084-F852D797F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9520508-9C71-226E-8B85-88648F579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822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05A09D5-8BA0-AEC8-648E-49BE714B7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0947D46-A2E3-4D10-38EC-7F409E862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5636287-3EB1-2010-E57E-7AC93B1D1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FD873B1-A6D3-4585-DDA0-3F58B9B49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478338D-DAAD-D2FD-351C-33468FC24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558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A47B416E-7990-00FF-2AF1-0428980A62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FACF5F0-93AE-60DD-E6F9-54A7D1802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4FE7D19-B155-5760-8281-1F0B089A2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5D0FC33-7E7A-9150-DE82-6747CCE42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FE3AD01-CC6E-076F-CF0F-5E0343795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0415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70F83C-A832-DB56-5462-730CB50F3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14C81D9-999D-43C2-4E8B-63C9458A0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95A0F7C-A565-6DCC-9C68-F6C736D23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7DA7156-A950-59F9-9548-98EEC724B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B98A1E5-597B-B49B-6881-24573C924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08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78EE70-64A5-ED75-5350-2090C3222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98DBC56-C584-3F00-CE90-7471E16C9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DD44E67-8BCA-4CFD-BD5B-416B7FED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A8F57DE-831D-FDDB-CCA8-62AF1EE5C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53C0DA7-A62D-BF6F-7065-462D227CF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7483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E26660E-D40C-7089-8E16-A52D57998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76C3005-220E-C15F-68B0-30F6D69189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B943001-E940-807F-18C2-6A3537E06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8A39044-D846-B048-F650-B36D97CE5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8B4ED28-BD28-BC63-DA4B-31EC455E0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783A7A1-3C98-47BB-3FB0-95FF308CE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3454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AB224D2-A84D-5741-75A2-4B631472F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45AF939-6852-FB1D-205A-37C3F2648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7583D41-F5D9-ADE6-0673-F44692293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B3F9F8D-4419-6068-68FC-895CF449DE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B6A5377D-F323-BA63-3DBB-7FD8623BC4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1E476DE0-742B-83DB-F1A2-56475931A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B050FD49-08D3-992D-C67F-53EABF3B5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2D117E9E-6662-C920-7EB7-77F5AAEAA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083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5D1A59C-B1B9-7DBA-058E-C442069DD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16C25D34-D6EB-59C2-FFB8-9B2CED882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62804E9F-E5D7-AD4B-806E-48313A8EC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31DDABE-75AD-C1B4-79C9-387D3620B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535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00A51A8F-2FAB-EDBF-181B-A042CCD50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A6D1D89-034E-E68D-CF06-AF02EB5EB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20F1D54-DF8A-6FB7-95FB-C17842206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9390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E6BC85-4136-F141-FC9B-803FC95A9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D591B57-C16A-5EA5-3431-1F0505F7B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1E115A4-F9B3-A397-758F-3E49278E4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E172721-8F2F-8328-5EC6-79EF84FCE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871539C-C0BB-9C66-DA9F-4958213A0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B9244E8-19DD-401D-6DB5-ABDEA3CFB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364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15607D-3223-E47B-543B-2762AE5C9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AFA0237F-C305-040B-1483-0FD075479A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6FFA6B3-3F49-0904-F445-AEF472017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F84EC00-42F2-0A66-F3FA-19D6DCEE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F6994C2-7509-BA8C-122D-10B0A5F73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B862816-E9B4-016C-5068-333FF7F81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603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A6FA2D5D-3ED9-BFFC-9BAC-3C1D4C6B8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E8E744B-8A45-5ED8-565B-F8EB072EF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CF60D9D-7598-9C7F-6471-1AD9625A3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E3AA20-A4F6-4F2E-AAE0-0D30F11DC79F}" type="datetimeFigureOut">
              <a:rPr lang="hu-HU" smtClean="0"/>
              <a:t>2026.02.25.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DBDFB72-8FFF-FDF5-DBD7-B2346E51A9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22AAD06-7B8A-DE4E-1C89-8AAE69937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8CD89C-AF06-46C1-9B5E-4806754F7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378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DCC8A48-9B89-FBBD-5A9B-DFAA4B7707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Hogy indult az Erasmus program?</a:t>
            </a:r>
          </a:p>
        </p:txBody>
      </p:sp>
    </p:spTree>
    <p:extLst>
      <p:ext uri="{BB962C8B-B14F-4D97-AF65-F5344CB8AC3E}">
        <p14:creationId xmlns:p14="http://schemas.microsoft.com/office/powerpoint/2010/main" val="155517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000">
              <a:schemeClr val="accent5">
                <a:lumMod val="75000"/>
              </a:schemeClr>
            </a:gs>
            <a:gs pos="0">
              <a:schemeClr val="accent1">
                <a:lumMod val="5000"/>
                <a:lumOff val="95000"/>
              </a:schemeClr>
            </a:gs>
            <a:gs pos="37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5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zis 4">
            <a:extLst>
              <a:ext uri="{FF2B5EF4-FFF2-40B4-BE49-F238E27FC236}">
                <a16:creationId xmlns:a16="http://schemas.microsoft.com/office/drawing/2014/main" id="{B5853B1B-46B0-4690-7FC1-57DEDD6B9F1E}"/>
              </a:ext>
            </a:extLst>
          </p:cNvPr>
          <p:cNvSpPr/>
          <p:nvPr/>
        </p:nvSpPr>
        <p:spPr>
          <a:xfrm>
            <a:off x="-2939846" y="-371015"/>
            <a:ext cx="9035846" cy="759050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E69F8710-0585-7D88-29CB-8AC864B96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>
            <a:normAutofit/>
          </a:bodyPr>
          <a:lstStyle/>
          <a:p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Jelentkezési lap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C7A90E8-5E2C-0D76-DC3D-B6B055525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2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Adatok (fontosabb):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 cím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Születési hely, dátum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Szülő(k) telefonszáma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Tanuló telefonszáma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Motivációs levél: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Miért lennél szívesen tagja az utazó csapatnak?</a:t>
            </a:r>
          </a:p>
          <a:p>
            <a:pPr marL="342900" indent="-342900">
              <a:buFont typeface="+mj-lt"/>
              <a:buAutoNum type="arabicPeriod"/>
            </a:pPr>
            <a:endParaRPr lang="hu-H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064562" y="1515350"/>
            <a:ext cx="18473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13827187" y="8073471"/>
            <a:ext cx="533400" cy="609600"/>
          </a:xfrm>
          <a:prstGeom prst="rect">
            <a:avLst/>
          </a:prstGeom>
          <a:solidFill>
            <a:srgbClr val="FFFFFF"/>
          </a:solidFill>
          <a:ln w="63500" cmpd="thickThin" algn="ctr">
            <a:solidFill>
              <a:srgbClr val="A5A5A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hu-HU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064562" y="2080272"/>
            <a:ext cx="48013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endParaRPr kumimoji="0" lang="hu-HU" alt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Szövegdoboz 2"/>
          <p:cNvSpPr txBox="1">
            <a:spLocks noChangeArrowheads="1"/>
          </p:cNvSpPr>
          <p:nvPr/>
        </p:nvSpPr>
        <p:spPr bwMode="auto">
          <a:xfrm>
            <a:off x="6598688" y="1188805"/>
            <a:ext cx="5383762" cy="4364270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A5A5A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5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Adatok</a:t>
            </a:r>
            <a:r>
              <a:rPr kumimoji="0" lang="hu-HU" altLang="hu-H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jelentkező tanulóra vonatkozóan: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Születési hely, dátum:………………………………………………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Anya neve:…………………………………………….……………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Lakcím:……………………………………………………………..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Szülő(k) telefonszáma:………………………………………………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Tanuló telefonszáma:…………………………………………….….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E-mail cím:…………………………………………………….……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Személyi igazolvány száma:…………………………………………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Személyi igazolvány lejárati dátuma:…………………………………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Bankszámlaszám:…………………………………………………….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Ételallergia, más krónikus betegség:…………………………………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61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9000">
              <a:schemeClr val="accent3">
                <a:lumMod val="75000"/>
              </a:schemeClr>
            </a:gs>
            <a:gs pos="0">
              <a:schemeClr val="accent1">
                <a:lumMod val="5000"/>
                <a:lumOff val="95000"/>
              </a:schemeClr>
            </a:gs>
            <a:gs pos="37000">
              <a:schemeClr val="accent6">
                <a:lumMod val="75000"/>
              </a:schemeClr>
            </a:gs>
            <a:gs pos="100000">
              <a:schemeClr val="accent3">
                <a:lumMod val="50000"/>
              </a:schemeClr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zis 4">
            <a:extLst>
              <a:ext uri="{FF2B5EF4-FFF2-40B4-BE49-F238E27FC236}">
                <a16:creationId xmlns:a16="http://schemas.microsoft.com/office/drawing/2014/main" id="{2F963F19-F985-5005-927A-33D1F40606D4}"/>
              </a:ext>
            </a:extLst>
          </p:cNvPr>
          <p:cNvSpPr/>
          <p:nvPr/>
        </p:nvSpPr>
        <p:spPr>
          <a:xfrm>
            <a:off x="-3024123" y="-234176"/>
            <a:ext cx="9224202" cy="757666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095500CF-A3C0-B3C0-2D44-B6EB2DFCF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987425"/>
            <a:ext cx="3932237" cy="1600200"/>
          </a:xfrm>
        </p:spPr>
        <p:txBody>
          <a:bodyPr>
            <a:no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Adatok a pontozás alapú kiválasztáshoz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D2815F4-7678-F26C-C053-E3D7A6904F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2745658"/>
            <a:ext cx="4334478" cy="2945694"/>
          </a:xfrm>
        </p:spPr>
        <p:txBody>
          <a:bodyPr>
            <a:normAutofit fontScale="2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Tanulmányi átlag átszámítása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Angol jegy átszámítása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Projektbemutató pontszáma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Interjú pontszáma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Osztályfőnöki vélemény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045134"/>
              </p:ext>
            </p:extLst>
          </p:nvPr>
        </p:nvGraphicFramePr>
        <p:xfrm>
          <a:off x="7559798" y="828201"/>
          <a:ext cx="4127377" cy="5348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2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30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4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3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469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Szempont</a:t>
                      </a:r>
                      <a:endParaRPr lang="hu-H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Elérhető pontszám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Elért pontszám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Aláírás</a:t>
                      </a:r>
                      <a:endParaRPr lang="hu-H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Tanulmányi eredmény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7. év végi átlag alapján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15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Szülő aláírása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Angol nyelv jegye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7. év végi átlag alapján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10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Szülő aláírása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Motivációs levél pontszáma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10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Kísérő tanár aláírása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Projektbemutató pontszáma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20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Projektvezető aláírása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Nyelvi teszt pontszáma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15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Nyelvtanár aláírása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Interjú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15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Projektvezető aláírása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1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Osztályfőnök javaslata (szociális készségek, önállóság, iskolai magatartás/ igazgatói intő, fegyelmi kizáró tényező)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15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Osztályfőnök aláírása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91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Összesen:</a:t>
                      </a:r>
                      <a:endParaRPr lang="hu-HU" sz="7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Projektfelelős tanár tölti ki.</a:t>
                      </a:r>
                      <a:endParaRPr lang="hu-HU" sz="7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 u="sng">
                          <a:effectLst/>
                        </a:rPr>
                        <a:t>Aláírás:</a:t>
                      </a:r>
                      <a:endParaRPr lang="hu-HU" sz="7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……………………………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100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1</a:t>
                      </a:r>
                      <a:endParaRPr lang="hu-H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Rangsor:</a:t>
                      </a:r>
                      <a:endParaRPr lang="hu-H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 </a:t>
                      </a:r>
                      <a:endParaRPr lang="hu-H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 </a:t>
                      </a:r>
                      <a:endParaRPr lang="hu-H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 </a:t>
                      </a:r>
                      <a:endParaRPr lang="hu-H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 </a:t>
                      </a:r>
                      <a:endParaRPr lang="hu-H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76" marR="45076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98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9000">
              <a:schemeClr val="accent1">
                <a:lumMod val="75000"/>
              </a:schemeClr>
            </a:gs>
            <a:gs pos="0">
              <a:schemeClr val="accent1">
                <a:lumMod val="5000"/>
                <a:lumOff val="95000"/>
              </a:schemeClr>
            </a:gs>
            <a:gs pos="37000">
              <a:schemeClr val="tx2">
                <a:lumMod val="75000"/>
                <a:lumOff val="25000"/>
              </a:schemeClr>
            </a:gs>
            <a:gs pos="100000">
              <a:schemeClr val="accent1">
                <a:lumMod val="50000"/>
              </a:schemeClr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zis 4">
            <a:extLst>
              <a:ext uri="{FF2B5EF4-FFF2-40B4-BE49-F238E27FC236}">
                <a16:creationId xmlns:a16="http://schemas.microsoft.com/office/drawing/2014/main" id="{BF28644A-BDF9-5496-4FC7-34D212BABA99}"/>
              </a:ext>
            </a:extLst>
          </p:cNvPr>
          <p:cNvSpPr/>
          <p:nvPr/>
        </p:nvSpPr>
        <p:spPr>
          <a:xfrm>
            <a:off x="-2924277" y="-225033"/>
            <a:ext cx="8845576" cy="7298539"/>
          </a:xfrm>
          <a:prstGeom prst="ellipse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3C9B383-854A-9044-AEA8-3022472CF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1" y="1401097"/>
            <a:ext cx="3932237" cy="1600200"/>
          </a:xfrm>
        </p:spPr>
        <p:txBody>
          <a:bodyPr>
            <a:normAutofit/>
          </a:bodyPr>
          <a:lstStyle/>
          <a:p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Nyelvi teszt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BCF5D5F0-0072-ACD6-16E0-3678EEF3C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3424237"/>
            <a:ext cx="3932237" cy="108892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Kivetített feladatok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Angol tudás felmérése</a:t>
            </a:r>
          </a:p>
        </p:txBody>
      </p:sp>
      <p:sp>
        <p:nvSpPr>
          <p:cNvPr id="16" name="Téglalap 15"/>
          <p:cNvSpPr/>
          <p:nvPr/>
        </p:nvSpPr>
        <p:spPr>
          <a:xfrm>
            <a:off x="7361550" y="24348"/>
            <a:ext cx="4641273" cy="66673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/>
              </a:solidFill>
            </a:endParaRPr>
          </a:p>
        </p:txBody>
      </p:sp>
      <p:sp>
        <p:nvSpPr>
          <p:cNvPr id="17" name="Téglalap 16"/>
          <p:cNvSpPr/>
          <p:nvPr/>
        </p:nvSpPr>
        <p:spPr>
          <a:xfrm>
            <a:off x="7361550" y="24348"/>
            <a:ext cx="443345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SECTION I: </a:t>
            </a:r>
            <a:r>
              <a:rPr lang="hu-HU" dirty="0" err="1"/>
              <a:t>Grammar</a:t>
            </a:r>
            <a:r>
              <a:rPr lang="hu-HU" dirty="0"/>
              <a:t> (</a:t>
            </a:r>
            <a:r>
              <a:rPr lang="hu-HU" dirty="0" err="1"/>
              <a:t>Use</a:t>
            </a:r>
            <a:r>
              <a:rPr lang="hu-HU" dirty="0"/>
              <a:t> of English) 1. George is ................ </a:t>
            </a:r>
            <a:r>
              <a:rPr lang="hu-HU" dirty="0" err="1"/>
              <a:t>than</a:t>
            </a:r>
            <a:r>
              <a:rPr lang="hu-HU" dirty="0"/>
              <a:t> Nick.   a) </a:t>
            </a:r>
            <a:r>
              <a:rPr lang="hu-HU" dirty="0" err="1"/>
              <a:t>tall</a:t>
            </a:r>
            <a:r>
              <a:rPr lang="hu-HU" dirty="0"/>
              <a:t>   b) </a:t>
            </a:r>
            <a:r>
              <a:rPr lang="hu-HU" dirty="0" err="1"/>
              <a:t>taller</a:t>
            </a:r>
            <a:r>
              <a:rPr lang="hu-HU" dirty="0"/>
              <a:t>  c) </a:t>
            </a:r>
            <a:r>
              <a:rPr lang="hu-HU" dirty="0" err="1" smtClean="0"/>
              <a:t>tallest</a:t>
            </a:r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2</a:t>
            </a:r>
            <a:r>
              <a:rPr lang="hu-HU" dirty="0"/>
              <a:t>. </a:t>
            </a:r>
            <a:r>
              <a:rPr lang="hu-HU" dirty="0" err="1"/>
              <a:t>What</a:t>
            </a:r>
            <a:r>
              <a:rPr lang="hu-HU" dirty="0"/>
              <a:t> </a:t>
            </a:r>
            <a:r>
              <a:rPr lang="hu-HU" dirty="0" err="1"/>
              <a:t>time</a:t>
            </a:r>
            <a:r>
              <a:rPr lang="hu-HU" dirty="0"/>
              <a:t> ..... Calais </a:t>
            </a:r>
            <a:r>
              <a:rPr lang="hu-HU" dirty="0" err="1"/>
              <a:t>tomorrow</a:t>
            </a:r>
            <a:r>
              <a:rPr lang="hu-HU" dirty="0"/>
              <a:t> </a:t>
            </a:r>
            <a:r>
              <a:rPr lang="hu-HU" dirty="0" err="1"/>
              <a:t>afternoon</a:t>
            </a:r>
            <a:r>
              <a:rPr lang="hu-HU" dirty="0"/>
              <a:t>?  a)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ferry</a:t>
            </a:r>
            <a:r>
              <a:rPr lang="hu-HU" dirty="0"/>
              <a:t> </a:t>
            </a:r>
            <a:r>
              <a:rPr lang="hu-HU" dirty="0" err="1"/>
              <a:t>reach</a:t>
            </a:r>
            <a:r>
              <a:rPr lang="hu-HU" dirty="0"/>
              <a:t>  b) is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ferry</a:t>
            </a:r>
            <a:r>
              <a:rPr lang="hu-HU" dirty="0"/>
              <a:t> </a:t>
            </a:r>
            <a:r>
              <a:rPr lang="hu-HU" dirty="0" err="1"/>
              <a:t>reaching</a:t>
            </a:r>
            <a:r>
              <a:rPr lang="hu-HU" dirty="0"/>
              <a:t>  c) </a:t>
            </a:r>
            <a:r>
              <a:rPr lang="hu-HU" dirty="0" err="1"/>
              <a:t>does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ferry</a:t>
            </a:r>
            <a:r>
              <a:rPr lang="hu-HU" dirty="0"/>
              <a:t> </a:t>
            </a:r>
            <a:r>
              <a:rPr lang="hu-HU" dirty="0" err="1" smtClean="0"/>
              <a:t>reach</a:t>
            </a:r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3</a:t>
            </a:r>
            <a:r>
              <a:rPr lang="hu-HU" dirty="0"/>
              <a:t>. </a:t>
            </a:r>
            <a:r>
              <a:rPr lang="hu-HU" dirty="0" err="1" smtClean="0"/>
              <a:t>My</a:t>
            </a:r>
            <a:r>
              <a:rPr lang="hu-HU" dirty="0" smtClean="0"/>
              <a:t> </a:t>
            </a:r>
            <a:r>
              <a:rPr lang="hu-HU" dirty="0" err="1" smtClean="0"/>
              <a:t>friend</a:t>
            </a:r>
            <a:r>
              <a:rPr lang="hu-HU" dirty="0" smtClean="0"/>
              <a:t> ..................... </a:t>
            </a:r>
            <a:r>
              <a:rPr lang="hu-HU" dirty="0" err="1"/>
              <a:t>lives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Australia</a:t>
            </a:r>
            <a:r>
              <a:rPr lang="hu-HU" dirty="0"/>
              <a:t> is a </a:t>
            </a:r>
            <a:r>
              <a:rPr lang="hu-HU" dirty="0" err="1"/>
              <a:t>nurse</a:t>
            </a:r>
            <a:r>
              <a:rPr lang="hu-HU" dirty="0"/>
              <a:t>.   a) </a:t>
            </a:r>
            <a:r>
              <a:rPr lang="hu-HU" dirty="0" err="1"/>
              <a:t>who</a:t>
            </a:r>
            <a:r>
              <a:rPr lang="hu-HU" dirty="0"/>
              <a:t>   b) </a:t>
            </a:r>
            <a:r>
              <a:rPr lang="hu-HU" dirty="0" err="1"/>
              <a:t>which</a:t>
            </a:r>
            <a:r>
              <a:rPr lang="hu-HU" dirty="0"/>
              <a:t>  c) </a:t>
            </a:r>
            <a:r>
              <a:rPr lang="hu-HU" dirty="0" err="1"/>
              <a:t>whose</a:t>
            </a:r>
            <a:r>
              <a:rPr lang="hu-HU" dirty="0"/>
              <a:t>    4. I </a:t>
            </a:r>
            <a:r>
              <a:rPr lang="hu-HU" dirty="0" err="1"/>
              <a:t>like</a:t>
            </a:r>
            <a:r>
              <a:rPr lang="hu-HU" dirty="0"/>
              <a:t> </a:t>
            </a:r>
            <a:r>
              <a:rPr lang="hu-HU" dirty="0" err="1"/>
              <a:t>walking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park ............. hot </a:t>
            </a:r>
            <a:r>
              <a:rPr lang="hu-HU" dirty="0" err="1"/>
              <a:t>days</a:t>
            </a:r>
            <a:r>
              <a:rPr lang="hu-HU" dirty="0"/>
              <a:t>.  a) </a:t>
            </a:r>
            <a:r>
              <a:rPr lang="hu-HU" dirty="0" err="1"/>
              <a:t>at</a:t>
            </a:r>
            <a:r>
              <a:rPr lang="hu-HU" dirty="0"/>
              <a:t>   b) </a:t>
            </a:r>
            <a:r>
              <a:rPr lang="hu-HU" dirty="0" err="1"/>
              <a:t>on</a:t>
            </a:r>
            <a:r>
              <a:rPr lang="hu-HU" dirty="0"/>
              <a:t>   c) </a:t>
            </a:r>
            <a:r>
              <a:rPr lang="hu-HU" dirty="0" err="1" smtClean="0"/>
              <a:t>in</a:t>
            </a:r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5</a:t>
            </a:r>
            <a:r>
              <a:rPr lang="hu-HU" dirty="0"/>
              <a:t>. </a:t>
            </a:r>
            <a:r>
              <a:rPr lang="hu-HU" dirty="0" err="1"/>
              <a:t>Centuries</a:t>
            </a:r>
            <a:r>
              <a:rPr lang="hu-HU" dirty="0"/>
              <a:t> </a:t>
            </a:r>
            <a:r>
              <a:rPr lang="hu-HU" dirty="0" err="1"/>
              <a:t>ago</a:t>
            </a:r>
            <a:r>
              <a:rPr lang="hu-HU" dirty="0"/>
              <a:t>, </a:t>
            </a:r>
            <a:r>
              <a:rPr lang="hu-HU" dirty="0" err="1"/>
              <a:t>people</a:t>
            </a:r>
            <a:r>
              <a:rPr lang="hu-HU" dirty="0"/>
              <a:t> .......... </a:t>
            </a:r>
            <a:r>
              <a:rPr lang="hu-HU" dirty="0" err="1"/>
              <a:t>animals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food</a:t>
            </a:r>
            <a:r>
              <a:rPr lang="hu-HU" dirty="0"/>
              <a:t>.   a) </a:t>
            </a:r>
            <a:r>
              <a:rPr lang="hu-HU" dirty="0" err="1"/>
              <a:t>transported</a:t>
            </a:r>
            <a:r>
              <a:rPr lang="hu-HU" dirty="0"/>
              <a:t>  b) played  c) </a:t>
            </a:r>
            <a:r>
              <a:rPr lang="hu-HU" dirty="0" err="1" smtClean="0"/>
              <a:t>hunted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6678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9000">
              <a:schemeClr val="accent2">
                <a:lumMod val="75000"/>
              </a:schemeClr>
            </a:gs>
            <a:gs pos="0">
              <a:schemeClr val="accent1">
                <a:lumMod val="5000"/>
                <a:lumOff val="95000"/>
              </a:schemeClr>
            </a:gs>
            <a:gs pos="37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50000"/>
              </a:schemeClr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ép 9">
            <a:extLst>
              <a:ext uri="{FF2B5EF4-FFF2-40B4-BE49-F238E27FC236}">
                <a16:creationId xmlns:a16="http://schemas.microsoft.com/office/drawing/2014/main" id="{9A2798F1-FB0A-4E3B-9BFB-6282CDE3F5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13364" y="-60793"/>
            <a:ext cx="9178636" cy="6918793"/>
          </a:xfrm>
          <a:prstGeom prst="rect">
            <a:avLst/>
          </a:prstGeom>
        </p:spPr>
      </p:pic>
      <p:sp>
        <p:nvSpPr>
          <p:cNvPr id="5" name="Ellipszis 4">
            <a:extLst>
              <a:ext uri="{FF2B5EF4-FFF2-40B4-BE49-F238E27FC236}">
                <a16:creationId xmlns:a16="http://schemas.microsoft.com/office/drawing/2014/main" id="{CE5423BF-1A39-B271-C347-BE115946B4E4}"/>
              </a:ext>
            </a:extLst>
          </p:cNvPr>
          <p:cNvSpPr/>
          <p:nvPr/>
        </p:nvSpPr>
        <p:spPr>
          <a:xfrm>
            <a:off x="-3199547" y="-252214"/>
            <a:ext cx="9578046" cy="736242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977877A8-CAB5-6987-1D17-6DE504625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5056515" cy="1529255"/>
          </a:xfrm>
        </p:spPr>
        <p:txBody>
          <a:bodyPr>
            <a:norm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Projektbemutató Szlovéniáról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DDDF26C-2486-F920-9C3F-62B0114ACB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5913" y="2336075"/>
            <a:ext cx="4573190" cy="3811588"/>
          </a:xfrm>
        </p:spPr>
        <p:txBody>
          <a:bodyPr>
            <a:no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Természeti adottságok</a:t>
            </a:r>
          </a:p>
          <a:p>
            <a:pPr marL="400050" indent="-400050">
              <a:buFont typeface="+mj-lt"/>
              <a:buAutoNum type="romanUcPeriod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Hagyományok, kultúra</a:t>
            </a:r>
          </a:p>
          <a:p>
            <a:pPr marL="400050" indent="-400050">
              <a:buFont typeface="+mj-lt"/>
              <a:buAutoNum type="romanUcPeriod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„Zöld” programok, fenntarthatóság</a:t>
            </a:r>
          </a:p>
          <a:p>
            <a:pPr marL="400050" indent="-400050">
              <a:buFont typeface="+mj-lt"/>
              <a:buAutoNum type="romanUcPeriod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Fenntartható emberi kapcsolatok</a:t>
            </a:r>
          </a:p>
          <a:p>
            <a:pPr marL="400050" indent="-400050">
              <a:buFont typeface="+mj-lt"/>
              <a:buAutoNum type="romanUcPeriod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Miben szeretnék fejlődni a program résztvevőjeként?</a:t>
            </a:r>
          </a:p>
        </p:txBody>
      </p:sp>
      <p:sp>
        <p:nvSpPr>
          <p:cNvPr id="11" name="Ellipszis 10"/>
          <p:cNvSpPr/>
          <p:nvPr/>
        </p:nvSpPr>
        <p:spPr>
          <a:xfrm>
            <a:off x="6724846" y="-1808019"/>
            <a:ext cx="7897091" cy="5507182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Szövegdoboz 11"/>
          <p:cNvSpPr txBox="1"/>
          <p:nvPr/>
        </p:nvSpPr>
        <p:spPr>
          <a:xfrm>
            <a:off x="7053125" y="633845"/>
            <a:ext cx="5765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200" b="1" dirty="0" smtClean="0">
                <a:solidFill>
                  <a:schemeClr val="bg1"/>
                </a:solidFill>
              </a:rPr>
              <a:t>Szlovénia</a:t>
            </a:r>
            <a:endParaRPr lang="hu-HU" sz="7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584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720">
              <a:srgbClr val="C53939"/>
            </a:gs>
            <a:gs pos="0">
              <a:srgbClr val="920000"/>
            </a:gs>
            <a:gs pos="60000">
              <a:srgbClr val="ED6666"/>
            </a:gs>
            <a:gs pos="100000">
              <a:schemeClr val="bg1"/>
            </a:gs>
            <a:gs pos="87000">
              <a:srgbClr val="FFCCCC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zis 4">
            <a:extLst>
              <a:ext uri="{FF2B5EF4-FFF2-40B4-BE49-F238E27FC236}">
                <a16:creationId xmlns:a16="http://schemas.microsoft.com/office/drawing/2014/main" id="{62925EA6-3347-E83D-3CBA-F66E7D9BCF27}"/>
              </a:ext>
            </a:extLst>
          </p:cNvPr>
          <p:cNvSpPr/>
          <p:nvPr/>
        </p:nvSpPr>
        <p:spPr>
          <a:xfrm>
            <a:off x="-3614125" y="-715310"/>
            <a:ext cx="9710125" cy="7721645"/>
          </a:xfrm>
          <a:prstGeom prst="ellipse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72AC9885-4AF3-F602-BC6D-02BC79A62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926" y="2015611"/>
            <a:ext cx="4777608" cy="825911"/>
          </a:xfrm>
        </p:spPr>
        <p:txBody>
          <a:bodyPr>
            <a:normAutofit/>
          </a:bodyPr>
          <a:lstStyle/>
          <a:p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Eredményhirdetés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A29983B-3A70-1CC8-1508-DD545F5D5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2952136"/>
            <a:ext cx="3987636" cy="2313547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diák kiválasztása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holtversenyben lévők beválasztása – még két diáktársunk utazhatott</a:t>
            </a: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70521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07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3000">
              <a:schemeClr val="bg2">
                <a:lumMod val="25000"/>
              </a:schemeClr>
            </a:gs>
            <a:gs pos="0">
              <a:schemeClr val="bg2">
                <a:lumMod val="10000"/>
              </a:schemeClr>
            </a:gs>
            <a:gs pos="60000">
              <a:schemeClr val="bg2">
                <a:lumMod val="50000"/>
              </a:schemeClr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C73B37-CCB9-78C7-7934-0C88D9C3A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695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6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149586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367</Words>
  <Application>Microsoft Office PowerPoint</Application>
  <PresentationFormat>Szélesvásznú</PresentationFormat>
  <Paragraphs>97</Paragraphs>
  <Slides>7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Times New Roman</vt:lpstr>
      <vt:lpstr>Office-téma</vt:lpstr>
      <vt:lpstr>Hogy indult az Erasmus program?</vt:lpstr>
      <vt:lpstr>Jelentkezési lap</vt:lpstr>
      <vt:lpstr>Adatok a pontozás alapú kiválasztáshoz</vt:lpstr>
      <vt:lpstr>Nyelvi teszt</vt:lpstr>
      <vt:lpstr>Projektbemutató Szlovéniáról</vt:lpstr>
      <vt:lpstr>Eredményhirdetés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Hogy indult az Erasmus program?</dc:title>
  <dc:creator>Tímea Kornhofferné Büchner</dc:creator>
  <cp:lastModifiedBy>admin</cp:lastModifiedBy>
  <cp:revision>13</cp:revision>
  <dcterms:created xsi:type="dcterms:W3CDTF">2026-02-09T16:26:05Z</dcterms:created>
  <dcterms:modified xsi:type="dcterms:W3CDTF">2026-02-25T12:06:35Z</dcterms:modified>
</cp:coreProperties>
</file>