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7" r:id="rId5"/>
    <p:sldId id="277" r:id="rId6"/>
    <p:sldId id="278" r:id="rId7"/>
    <p:sldId id="283" r:id="rId8"/>
    <p:sldId id="284" r:id="rId9"/>
    <p:sldId id="279" r:id="rId10"/>
    <p:sldId id="285" r:id="rId11"/>
    <p:sldId id="282" r:id="rId12"/>
    <p:sldId id="281" r:id="rId13"/>
    <p:sldId id="280" r:id="rId14"/>
    <p:sldId id="286" r:id="rId15"/>
    <p:sldId id="288" r:id="rId16"/>
    <p:sldId id="287" r:id="rId17"/>
  </p:sldIdLst>
  <p:sldSz cx="12188825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280" autoAdjust="0"/>
  </p:normalViewPr>
  <p:slideViewPr>
    <p:cSldViewPr>
      <p:cViewPr varScale="1">
        <p:scale>
          <a:sx n="73" d="100"/>
          <a:sy n="73" d="100"/>
        </p:scale>
        <p:origin x="804" y="6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721B2A7-51F5-4FDC-BE06-F3E90A4489F7}" type="datetime1">
              <a:rPr lang="hu-HU" smtClean="0"/>
              <a:pPr algn="r" rtl="0"/>
              <a:t>2026.02.26.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hu-HU" smtClean="0"/>
              <a:pPr algn="r" rtl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9559B9A2-8326-4635-880C-5B72FBBC6867}" type="datetime1">
              <a:rPr lang="hu-HU" smtClean="0"/>
              <a:pPr/>
              <a:t>2026.02.26.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2E61351F-DBB1-4664-ADA9-83BC7CB8848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1865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hu-HU" smtClean="0"/>
              <a:pPr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2065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u-HU" noProof="0"/>
              <a:t>Kattintson ide az alcím mintájának szerkesztéséhez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6991E90C-577B-43A2-96B9-5F9C4D0D5D74}" type="datetime1">
              <a:rPr lang="hu-HU" noProof="0" smtClean="0"/>
              <a:pPr/>
              <a:t>2026.02.26.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40E7FA44-65CF-4337-963C-7B9FE4472796}" type="datetime1">
              <a:rPr lang="hu-HU" smtClean="0"/>
              <a:pPr/>
              <a:t>2026.02.26.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hu-HU"/>
              <a:t>Mintacím szerkesztése</a:t>
            </a:r>
            <a:endParaRPr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F8490527-B68A-4BFF-A6DE-D5CBA02812C2}" type="datetime1">
              <a:rPr lang="hu-HU" smtClean="0"/>
              <a:pPr/>
              <a:t>2026.02.26.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D95124D-E261-47F1-B401-86E03874A598}" type="datetime1">
              <a:rPr lang="hu-HU" noProof="0" smtClean="0"/>
              <a:pPr/>
              <a:t>2026.02.26.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936C10C3-259D-4671-BF16-34C81C9AD045}" type="datetime1">
              <a:rPr lang="hu-HU" noProof="0" smtClean="0"/>
              <a:pPr/>
              <a:t>2026.02.26.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CF0680B-0BA5-4794-855D-17DF05928D42}" type="datetime1">
              <a:rPr lang="hu-HU" noProof="0" smtClean="0"/>
              <a:pPr/>
              <a:t>2026.02.26.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02CF9FBE-3783-4498-A910-0B31E13B7479}" type="datetime1">
              <a:rPr lang="hu-HU" noProof="0" smtClean="0"/>
              <a:pPr/>
              <a:t>2026.02.26.</a:t>
            </a:fld>
            <a:endParaRPr lang="hu-HU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9616E92-2361-47AD-97DB-FF3A3CF17B71}" type="datetime1">
              <a:rPr lang="hu-HU" noProof="0" smtClean="0"/>
              <a:pPr/>
              <a:t>2026.02.26.</a:t>
            </a:fld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20853975-2D52-4D0E-BABC-7B145127E156}" type="datetime1">
              <a:rPr lang="hu-HU" noProof="0" smtClean="0"/>
              <a:pPr/>
              <a:t>2026.02.26.</a:t>
            </a:fld>
            <a:endParaRPr lang="hu-HU" noProof="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E9DCE854-1D69-434E-835E-0DD4CA759197}" type="datetime1">
              <a:rPr lang="hu-HU" noProof="0" smtClean="0"/>
              <a:pPr/>
              <a:t>2026.02.26.</a:t>
            </a:fld>
            <a:r>
              <a:rPr lang="hu-HU" noProof="0" dirty="0"/>
              <a:t>.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hu-HU"/>
              <a:t>Mintacím szerkesztése</a:t>
            </a:r>
            <a:endParaRPr dirty="0"/>
          </a:p>
        </p:txBody>
      </p:sp>
      <p:sp>
        <p:nvSpPr>
          <p:cNvPr id="3" name="Kép helyőrzője 2" descr="Üres helyőrző kép hozzáadásához. Kattintson a helyőrzőre, és jelölje ki a hozzáadni kívánt képet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u-HU"/>
              <a:t>Kép beszúrásához kattintson az ikonra</a:t>
            </a:r>
            <a:endParaRPr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dirty="0"/>
              <a:t>Mintaszöveg szerkesztése</a:t>
            </a:r>
          </a:p>
          <a:p>
            <a:pPr lvl="1" rtl="0"/>
            <a:r>
              <a:rPr lang="hu-HU" dirty="0"/>
              <a:t>Második szint</a:t>
            </a:r>
          </a:p>
          <a:p>
            <a:pPr lvl="2" rtl="0"/>
            <a:r>
              <a:rPr lang="hu-HU" dirty="0"/>
              <a:t>Harmadik szint</a:t>
            </a:r>
          </a:p>
          <a:p>
            <a:pPr lvl="3" rtl="0"/>
            <a:r>
              <a:rPr lang="hu-HU" dirty="0"/>
              <a:t>Negyedik szint</a:t>
            </a:r>
          </a:p>
          <a:p>
            <a:pPr lvl="4" rtl="0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A88B3F56-0D61-435C-936E-D6D5D3A0853F}" type="datetime1">
              <a:rPr lang="hu-HU" smtClean="0"/>
              <a:pPr/>
              <a:t>2026.02.26.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algn="r"/>
            <a:r>
              <a:rPr lang="hu-HU" dirty="0"/>
              <a:t>                                  </a:t>
            </a:r>
            <a:fld id="{81FEFA0A-2F20-4B60-98C6-5FFDA469AA1C}" type="slidenum">
              <a:rPr lang="hu-HU" noProof="0" smtClean="0"/>
              <a:pPr algn="r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13892" y="548680"/>
            <a:ext cx="6816822" cy="1600200"/>
          </a:xfrm>
        </p:spPr>
        <p:txBody>
          <a:bodyPr rtlCol="0"/>
          <a:lstStyle/>
          <a:p>
            <a:pPr rtl="0"/>
            <a:r>
              <a:rPr lang="hu" b="1" dirty="0"/>
              <a:t>Fenntarthatóság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001614" y="2659597"/>
            <a:ext cx="8458200" cy="1371600"/>
          </a:xfrm>
        </p:spPr>
        <p:txBody>
          <a:bodyPr rtlCol="0">
            <a:normAutofit/>
          </a:bodyPr>
          <a:lstStyle/>
          <a:p>
            <a:pPr rtl="0"/>
            <a:r>
              <a:rPr lang="hu" sz="4000" b="1" dirty="0"/>
              <a:t>ERASMUS+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01209109-9124-58BF-E4CC-2D0B3D28D2A6}"/>
              </a:ext>
            </a:extLst>
          </p:cNvPr>
          <p:cNvSpPr txBox="1"/>
          <p:nvPr/>
        </p:nvSpPr>
        <p:spPr>
          <a:xfrm>
            <a:off x="1253560" y="390744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u-HU" sz="4000" b="1" dirty="0"/>
              <a:t>Ljubljana</a:t>
            </a:r>
          </a:p>
        </p:txBody>
      </p:sp>
      <p:pic>
        <p:nvPicPr>
          <p:cNvPr id="3076" name="Picture 4" descr="Ljubljana's symbol - the dragon - Picture of Ljubljana Free Tour ...">
            <a:extLst>
              <a:ext uri="{FF2B5EF4-FFF2-40B4-BE49-F238E27FC236}">
                <a16:creationId xmlns:a16="http://schemas.microsoft.com/office/drawing/2014/main" id="{29A89B0D-AEF6-54B3-DF06-CD32C0217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0716" y="303745"/>
            <a:ext cx="3173917" cy="423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670+ Zmajski Most Stock Photos, Pictures &amp; Royalty-Free Images - iStock">
            <a:extLst>
              <a:ext uri="{FF2B5EF4-FFF2-40B4-BE49-F238E27FC236}">
                <a16:creationId xmlns:a16="http://schemas.microsoft.com/office/drawing/2014/main" id="{F7B8A31D-A564-9723-C766-FF9DF8F7B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1581" y="3615260"/>
            <a:ext cx="4703834" cy="312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33386A-38F2-9CB2-E326-A4249BCB7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0616" y="275414"/>
            <a:ext cx="6672806" cy="834008"/>
          </a:xfrm>
        </p:spPr>
        <p:txBody>
          <a:bodyPr>
            <a:noAutofit/>
          </a:bodyPr>
          <a:lstStyle/>
          <a:p>
            <a:r>
              <a:rPr lang="hu-HU" sz="5400" b="1" dirty="0"/>
              <a:t>Partner iskola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0B38FE4-1971-572C-E73F-7C19D1A870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9876" y="1578040"/>
            <a:ext cx="9361040" cy="4885538"/>
          </a:xfrm>
        </p:spPr>
        <p:txBody>
          <a:bodyPr>
            <a:normAutofit/>
          </a:bodyPr>
          <a:lstStyle/>
          <a:p>
            <a:endParaRPr lang="hu-HU" dirty="0"/>
          </a:p>
          <a:p>
            <a:endParaRPr lang="hu-H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0387B91-D109-4DF7-5924-B75C2C7F2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5940" y="1340768"/>
            <a:ext cx="8208912" cy="289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332FD6C6-89DA-E218-3FDB-5E2B41AD1DA0}"/>
              </a:ext>
            </a:extLst>
          </p:cNvPr>
          <p:cNvSpPr txBox="1"/>
          <p:nvPr/>
        </p:nvSpPr>
        <p:spPr>
          <a:xfrm>
            <a:off x="1557909" y="4472085"/>
            <a:ext cx="10138220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u-HU" sz="2800" dirty="0"/>
              <a:t>Ehhez a projekthez csatlakozott a </a:t>
            </a:r>
            <a:r>
              <a:rPr lang="hu-HU" sz="2800" dirty="0" err="1"/>
              <a:t>Hinko</a:t>
            </a:r>
            <a:r>
              <a:rPr lang="hu-HU" sz="2800" dirty="0"/>
              <a:t> </a:t>
            </a:r>
            <a:r>
              <a:rPr lang="hu-HU" sz="2800" dirty="0" err="1" smtClean="0"/>
              <a:t>Smrekarja</a:t>
            </a:r>
            <a:r>
              <a:rPr lang="hu-HU" sz="2800" dirty="0" smtClean="0"/>
              <a:t> </a:t>
            </a:r>
            <a:r>
              <a:rPr lang="hu-HU" sz="2800" dirty="0"/>
              <a:t>Általános Iskola</a:t>
            </a:r>
          </a:p>
          <a:p>
            <a:pPr>
              <a:lnSpc>
                <a:spcPct val="90000"/>
              </a:lnSpc>
            </a:pPr>
            <a:r>
              <a:rPr lang="hu-HU" sz="2800" dirty="0"/>
              <a:t>Projekt célja: mindennapi életük során hogyan </a:t>
            </a:r>
            <a:r>
              <a:rPr lang="hu-HU" sz="2800" dirty="0" smtClean="0"/>
              <a:t>befolyásolhatjuk </a:t>
            </a:r>
            <a:r>
              <a:rPr lang="hu-HU" sz="2800" dirty="0"/>
              <a:t>a klímaváltozást</a:t>
            </a:r>
          </a:p>
        </p:txBody>
      </p:sp>
    </p:spTree>
    <p:extLst>
      <p:ext uri="{BB962C8B-B14F-4D97-AF65-F5344CB8AC3E}">
        <p14:creationId xmlns:p14="http://schemas.microsoft.com/office/powerpoint/2010/main" val="56215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426E1EFE-9654-F6BA-3393-ACADD00E71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788" y="332656"/>
            <a:ext cx="8458200" cy="13716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hu-HU" sz="11200" dirty="0"/>
              <a:t>Mit csinálnak a gyerekek: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hu-HU" sz="11200" dirty="0" err="1"/>
              <a:t>Quizeket</a:t>
            </a:r>
            <a:r>
              <a:rPr lang="hu-HU" sz="11200" dirty="0"/>
              <a:t>, feladatokat oldanak meg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hu-HU" sz="11200" dirty="0"/>
              <a:t>Sokat kirándulnak, természet szeretetére </a:t>
            </a:r>
            <a:r>
              <a:rPr lang="hu-HU" sz="11200" dirty="0" smtClean="0"/>
              <a:t>nevelik őket (túráznak</a:t>
            </a:r>
            <a:r>
              <a:rPr lang="hu-HU" sz="11200" dirty="0"/>
              <a:t>, síelnek, kerékpároznak</a:t>
            </a:r>
            <a:r>
              <a:rPr lang="hu-HU" sz="11200" dirty="0" smtClean="0"/>
              <a:t>)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hu-HU" sz="11200" dirty="0" smtClean="0"/>
              <a:t>A testnevelés órákat a szabadban töltik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hu-HU" sz="11200" dirty="0" smtClean="0"/>
              <a:t>Udvarukon szánkódomb található</a:t>
            </a:r>
            <a:endParaRPr lang="hu-HU" sz="11200" dirty="0"/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hu-HU" sz="11200" dirty="0"/>
              <a:t>Változatos programokat valósítanak meg a jeles napok alkalmával (Állatok Világnapja, Föld Napja, Víz </a:t>
            </a:r>
            <a:r>
              <a:rPr lang="hu-HU" sz="11200" dirty="0" smtClean="0"/>
              <a:t>Világnapja</a:t>
            </a:r>
            <a:endParaRPr lang="hu-HU" sz="112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2604" y="4293096"/>
            <a:ext cx="3960440" cy="222634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2124" y="4293096"/>
            <a:ext cx="4104456" cy="230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4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17748" y="-54788"/>
            <a:ext cx="108518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hu-HU" sz="2800" dirty="0"/>
              <a:t>Újrahasznosított anyagokból készítenek </a:t>
            </a:r>
            <a:r>
              <a:rPr lang="hu-HU" sz="2800" dirty="0" smtClean="0"/>
              <a:t>dekorációt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hu-HU" sz="2800" dirty="0" smtClean="0"/>
              <a:t>Víz, energia és élelmiszerhulladékról havonta feljegyzést készítenek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hu-HU" sz="2800" dirty="0" smtClean="0"/>
              <a:t>A gyerekek rozsdamentes tányérokból és evőeszközökkel esznek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hu-HU" sz="2800" dirty="0" smtClean="0"/>
              <a:t>Csak és kizárólag csapvizet isznak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hu-HU" sz="2800" dirty="0" smtClean="0"/>
              <a:t>Az ételmaradékot a gyerekek szedik le a tányérokról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hu-HU" sz="2800" dirty="0" smtClean="0"/>
              <a:t>Minden étkezéshez kapnak zöldséget vagy salátát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hu-HU" sz="2800" dirty="0" smtClean="0"/>
              <a:t>Ügyelnek környezetük tisztaságára mindenkinek van váltócipője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hu-HU" sz="2800" dirty="0" smtClean="0"/>
              <a:t>Jó a kapcsolat a gyógyszertárakkal (Novo </a:t>
            </a:r>
            <a:r>
              <a:rPr lang="hu-HU" sz="2800" dirty="0" err="1" smtClean="0"/>
              <a:t>Nordisk</a:t>
            </a:r>
            <a:r>
              <a:rPr lang="hu-HU" sz="2800" dirty="0" smtClean="0"/>
              <a:t>)</a:t>
            </a:r>
            <a:endParaRPr lang="hu-HU" sz="28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79864" y="4163828"/>
            <a:ext cx="3356506" cy="188685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862164" y="4149080"/>
            <a:ext cx="3816424" cy="214539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788" y="4110339"/>
            <a:ext cx="3275856" cy="245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4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658A263-0F2C-5720-34BF-881A7074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7948" y="620688"/>
            <a:ext cx="9409110" cy="3200400"/>
          </a:xfrm>
        </p:spPr>
        <p:txBody>
          <a:bodyPr>
            <a:normAutofit/>
          </a:bodyPr>
          <a:lstStyle/>
          <a:p>
            <a:r>
              <a:rPr lang="hu-HU" sz="5400" b="1" dirty="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46565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735A0D-8BC6-BF2C-5D9E-F0F59187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114300"/>
            <a:ext cx="9601200" cy="1143000"/>
          </a:xfrm>
        </p:spPr>
        <p:txBody>
          <a:bodyPr anchor="b">
            <a:normAutofit/>
          </a:bodyPr>
          <a:lstStyle/>
          <a:p>
            <a:r>
              <a:rPr lang="hu-HU" sz="5400" b="1" dirty="0"/>
              <a:t>Zöld utazás - vonat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D537FFC-0562-C960-9F24-A9117C37AE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3932" y="1697495"/>
            <a:ext cx="5184576" cy="44958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sz="2800" dirty="0"/>
              <a:t>Klímabarát utazás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2800" dirty="0"/>
              <a:t>Kisebb környezetterhelés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2800" dirty="0"/>
              <a:t>Alacsony szén-dioxid kibocsátás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2800" dirty="0"/>
              <a:t>Elektromos meghajtás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2800" dirty="0"/>
              <a:t>Megosztott energia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2800" dirty="0"/>
              <a:t>Hatékony infrastruktúra</a:t>
            </a:r>
          </a:p>
        </p:txBody>
      </p:sp>
      <p:pic>
        <p:nvPicPr>
          <p:cNvPr id="1026" name="Picture 2" descr="Népszerű a vonat, melyen féláron utazhatnak a debreceniek Budapestre -  Debrecen hírei, debreceni hírek | Debrecen és Hajdú-Bihar megye hírei -  Dehir.hu">
            <a:extLst>
              <a:ext uri="{FF2B5EF4-FFF2-40B4-BE49-F238E27FC236}">
                <a16:creationId xmlns:a16="http://schemas.microsoft.com/office/drawing/2014/main" id="{5BFD7E48-0551-CFB1-CACA-2640733E7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2524" y="1676400"/>
            <a:ext cx="3638125" cy="348004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28201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C5E430-D77F-F8C2-8F7D-8A0FA3B1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364" y="240576"/>
            <a:ext cx="7320878" cy="1122040"/>
          </a:xfrm>
        </p:spPr>
        <p:txBody>
          <a:bodyPr>
            <a:normAutofit/>
          </a:bodyPr>
          <a:lstStyle/>
          <a:p>
            <a:r>
              <a:rPr lang="hu-HU" sz="5400" b="1" dirty="0"/>
              <a:t>Miért „zöld” hotel?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7E6F171-15A2-63E1-348B-B3470E09FB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277734"/>
            <a:ext cx="6933017" cy="3096344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2800" dirty="0" err="1"/>
              <a:t>Green</a:t>
            </a:r>
            <a:r>
              <a:rPr lang="hu-HU" sz="2800" dirty="0"/>
              <a:t> </a:t>
            </a:r>
            <a:r>
              <a:rPr lang="hu-HU" sz="2800" dirty="0" err="1"/>
              <a:t>key</a:t>
            </a:r>
            <a:r>
              <a:rPr lang="hu-HU" sz="2800" dirty="0"/>
              <a:t> ökológiai </a:t>
            </a:r>
            <a:r>
              <a:rPr lang="hu-HU" sz="2800" dirty="0" err="1"/>
              <a:t>tanusítvánnyal</a:t>
            </a:r>
            <a:r>
              <a:rPr lang="hu-HU" sz="2800" dirty="0"/>
              <a:t> rendelkezik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2800" dirty="0"/>
              <a:t>Energiahatékony és környezetbarát működés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2800" dirty="0"/>
              <a:t>Hulladékcsökkentés és újrahasznosítás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2800" dirty="0"/>
              <a:t>Víz –és energiafogyasztás csökkentés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2800" dirty="0"/>
              <a:t>Támogatja a fenntartható közlekedést és helyi mobilitást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2800" dirty="0"/>
              <a:t>Közösség és helyi értékek támogatása</a:t>
            </a:r>
          </a:p>
        </p:txBody>
      </p:sp>
      <p:pic>
        <p:nvPicPr>
          <p:cNvPr id="1026" name="Picture 2" descr="Kép ONE66 Hotel szállásáról Ljubljanában a galériában">
            <a:extLst>
              <a:ext uri="{FF2B5EF4-FFF2-40B4-BE49-F238E27FC236}">
                <a16:creationId xmlns:a16="http://schemas.microsoft.com/office/drawing/2014/main" id="{1AE002B1-07E0-FEB4-92C8-E62689653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8708" y="174417"/>
            <a:ext cx="3157286" cy="264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E9E612C-1F63-F15E-7F88-1ADB4E30A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6420" y="1495048"/>
            <a:ext cx="2472266" cy="247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reen Key">
            <a:extLst>
              <a:ext uri="{FF2B5EF4-FFF2-40B4-BE49-F238E27FC236}">
                <a16:creationId xmlns:a16="http://schemas.microsoft.com/office/drawing/2014/main" id="{C916480C-6DC7-C11F-A113-5ADDA0B10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8788" y="2924944"/>
            <a:ext cx="2592289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cdn.prod.rexby.com/image/c1f72e0562754a83956c8647d0fcd31d?format=webp&amp;height=1350&amp;width=10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4" descr="https://cdn.prod.rexby.com/image/c1f72e0562754a83956c8647d0fcd31d?format=webp&amp;height=1350&amp;width=10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https://cdn.prod.rexby.com/image/c1f72e0562754a83956c8647d0fcd31d?format=webp&amp;height=1350&amp;width=10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369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CC298F-C183-E9DE-6350-3DA73419E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7090" y="233749"/>
            <a:ext cx="6960838" cy="978024"/>
          </a:xfrm>
        </p:spPr>
        <p:txBody>
          <a:bodyPr>
            <a:normAutofit/>
          </a:bodyPr>
          <a:lstStyle/>
          <a:p>
            <a:r>
              <a:rPr lang="hu-HU" sz="5400" b="1" dirty="0"/>
              <a:t>Gyakorlatban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3ED9519-1B26-CE1B-C8FF-C20F870A4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114" y="1201565"/>
            <a:ext cx="11081796" cy="1371600"/>
          </a:xfrm>
        </p:spPr>
        <p:txBody>
          <a:bodyPr>
            <a:normAutofit/>
          </a:bodyPr>
          <a:lstStyle/>
          <a:p>
            <a:r>
              <a:rPr lang="hu-HU" sz="2800" dirty="0"/>
              <a:t>Tv képernyőjén és a bejárati ajtó mellett praktikus tanácsok</a:t>
            </a:r>
          </a:p>
        </p:txBody>
      </p:sp>
      <p:sp>
        <p:nvSpPr>
          <p:cNvPr id="5" name="AutoShape 4" descr="Pamut törölköző puha minőségben • mályva • bonprix áruház">
            <a:extLst>
              <a:ext uri="{FF2B5EF4-FFF2-40B4-BE49-F238E27FC236}">
                <a16:creationId xmlns:a16="http://schemas.microsoft.com/office/drawing/2014/main" id="{5A73E33D-06E7-AF46-4170-21018F08A7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44900" y="0"/>
            <a:ext cx="4899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080" name="Picture 8" descr="Plush törölköző szett, 5 db, 100% pamut, 550 g, 70x140 cm, krémszín, szürke  - eMAG.hu">
            <a:extLst>
              <a:ext uri="{FF2B5EF4-FFF2-40B4-BE49-F238E27FC236}">
                <a16:creationId xmlns:a16="http://schemas.microsoft.com/office/drawing/2014/main" id="{15DBD1EA-FF00-AF4A-7BCB-1BCDA0ADD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6122" y="1840533"/>
            <a:ext cx="2387479" cy="238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aul Neuhaus függőlámpa Eton, 3.flg., 100 cm, beton, G9, dimmelhető, Alu / szürke / cink, Nappali / Étkező, Beton">
            <a:extLst>
              <a:ext uri="{FF2B5EF4-FFF2-40B4-BE49-F238E27FC236}">
                <a16:creationId xmlns:a16="http://schemas.microsoft.com/office/drawing/2014/main" id="{CF207147-72A1-8EA3-BE13-05E2A28E7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4052" y="1802124"/>
            <a:ext cx="2436861" cy="243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otel zár rendszerek - Szállodai kártyás ajtózár - Metroman.">
            <a:extLst>
              <a:ext uri="{FF2B5EF4-FFF2-40B4-BE49-F238E27FC236}">
                <a16:creationId xmlns:a16="http://schemas.microsoft.com/office/drawing/2014/main" id="{B6543CD3-610C-E202-4E6E-6815C485F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010" y="1802124"/>
            <a:ext cx="2539276" cy="253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USB HÁLÓZATI TÖLTŐ 5V/2A/USB/C-W Delta Power - Mobil eszközök töltői - Delta">
            <a:extLst>
              <a:ext uri="{FF2B5EF4-FFF2-40B4-BE49-F238E27FC236}">
                <a16:creationId xmlns:a16="http://schemas.microsoft.com/office/drawing/2014/main" id="{AA8C0404-A84A-A1DF-E8EC-EA61989A7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7124" y="1777567"/>
            <a:ext cx="2517529" cy="251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6" descr="Épített zuhany az építész szemével – Térformálás és stílustervezés  fürdőszoba felújításkor">
            <a:extLst>
              <a:ext uri="{FF2B5EF4-FFF2-40B4-BE49-F238E27FC236}">
                <a16:creationId xmlns:a16="http://schemas.microsoft.com/office/drawing/2014/main" id="{AF65CCE1-38BE-BF72-8E0F-3067124975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2" y="1864797"/>
            <a:ext cx="1716603" cy="171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" name="AutoShape 18" descr="Épített zuhany az építész szemével – Térformálás és stílustervezés  fürdőszoba felújításkor">
            <a:extLst>
              <a:ext uri="{FF2B5EF4-FFF2-40B4-BE49-F238E27FC236}">
                <a16:creationId xmlns:a16="http://schemas.microsoft.com/office/drawing/2014/main" id="{31BEC267-216F-2ACF-54EF-1D9334DEF7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58109" y="3276600"/>
            <a:ext cx="2888704" cy="288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56" name="Picture 8" descr="Tusfürdő utántöltők | Molton Brown® HU | Hivatalos webáruház">
            <a:extLst>
              <a:ext uri="{FF2B5EF4-FFF2-40B4-BE49-F238E27FC236}">
                <a16:creationId xmlns:a16="http://schemas.microsoft.com/office/drawing/2014/main" id="{A36B49BC-AC8F-A612-ECDE-B72BD26C1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3252" y="4416952"/>
            <a:ext cx="2842467" cy="235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73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tt a nagy termelőipiac-mustra! – Lelkes gazdák, szép áru a város több  pontján is - Toplista - We love Budapest">
            <a:extLst>
              <a:ext uri="{FF2B5EF4-FFF2-40B4-BE49-F238E27FC236}">
                <a16:creationId xmlns:a16="http://schemas.microsoft.com/office/drawing/2014/main" id="{DE8ECD9C-F2BB-E2B0-615D-8EE8AD58B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7671" y="188640"/>
            <a:ext cx="4022502" cy="268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öltsd meg a kulacsod, igyál csapvizet! - Hírek | VASIVÍZ Vas megyei Víz-  és Csatornamű ZRt.">
            <a:extLst>
              <a:ext uri="{FF2B5EF4-FFF2-40B4-BE49-F238E27FC236}">
                <a16:creationId xmlns:a16="http://schemas.microsoft.com/office/drawing/2014/main" id="{28E834C1-6BF2-8D91-016C-9271276D7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692" y="230413"/>
            <a:ext cx="4366220" cy="245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Zuhanyzó ötletek – milyen zuhanyzó típust válassz?">
            <a:extLst>
              <a:ext uri="{FF2B5EF4-FFF2-40B4-BE49-F238E27FC236}">
                <a16:creationId xmlns:a16="http://schemas.microsoft.com/office/drawing/2014/main" id="{86336599-48CF-3A38-5E9C-1472B6C37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2961" y="1431445"/>
            <a:ext cx="2716202" cy="362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Állítsuk meg az élelmiszer-pazarlást - Lif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772" y="3453343"/>
            <a:ext cx="432048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iscover green Ljubljana with a bicycle | Visit Ljubljana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0676" y="3629518"/>
            <a:ext cx="3179217" cy="284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09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1E66AE58-2271-D1AD-951A-309358773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9" y="507017"/>
            <a:ext cx="8352928" cy="1501194"/>
          </a:xfrm>
        </p:spPr>
        <p:txBody>
          <a:bodyPr>
            <a:noAutofit/>
          </a:bodyPr>
          <a:lstStyle/>
          <a:p>
            <a:r>
              <a:rPr lang="hu-HU" sz="2800" dirty="0"/>
              <a:t>Egyik legváltozatosabb természeti környezettel rendelkezik</a:t>
            </a:r>
          </a:p>
          <a:p>
            <a:r>
              <a:rPr lang="hu-HU" sz="2800" dirty="0"/>
              <a:t>Tivoli </a:t>
            </a:r>
            <a:r>
              <a:rPr lang="hu-HU" sz="2800" dirty="0" smtClean="0"/>
              <a:t>Park, </a:t>
            </a:r>
            <a:r>
              <a:rPr lang="hu-HU" sz="2800" dirty="0" err="1"/>
              <a:t>Ljubljanica</a:t>
            </a:r>
            <a:r>
              <a:rPr lang="hu-HU" sz="2800" dirty="0"/>
              <a:t> </a:t>
            </a:r>
            <a:r>
              <a:rPr lang="hu-HU" sz="2800" dirty="0" smtClean="0"/>
              <a:t>folyó, </a:t>
            </a:r>
            <a:r>
              <a:rPr lang="hu-HU" sz="2800" dirty="0" err="1" smtClean="0"/>
              <a:t>Bledi</a:t>
            </a:r>
            <a:r>
              <a:rPr lang="hu-HU" sz="2800" dirty="0" smtClean="0"/>
              <a:t> tó, </a:t>
            </a:r>
            <a:r>
              <a:rPr lang="hu-HU" sz="2800" dirty="0" err="1" smtClean="0"/>
              <a:t>Postojna</a:t>
            </a:r>
            <a:r>
              <a:rPr lang="hu-HU" sz="2800" dirty="0" smtClean="0"/>
              <a:t>, </a:t>
            </a:r>
            <a:r>
              <a:rPr lang="hu-HU" sz="2800" dirty="0" err="1" smtClean="0"/>
              <a:t>Planica</a:t>
            </a:r>
            <a:r>
              <a:rPr lang="hu-HU" sz="2800" dirty="0" smtClean="0"/>
              <a:t>, </a:t>
            </a:r>
            <a:r>
              <a:rPr lang="hu-HU" sz="2800" dirty="0" err="1" smtClean="0"/>
              <a:t>Zelenci</a:t>
            </a:r>
            <a:r>
              <a:rPr lang="hu-HU" sz="2800" dirty="0" smtClean="0"/>
              <a:t> (Száva </a:t>
            </a:r>
            <a:r>
              <a:rPr lang="hu-HU" sz="2800" dirty="0" err="1" smtClean="0"/>
              <a:t>forrástava</a:t>
            </a:r>
            <a:r>
              <a:rPr lang="hu-HU" sz="2800" dirty="0" smtClean="0"/>
              <a:t>)</a:t>
            </a:r>
            <a:endParaRPr lang="hu-HU" sz="2800" dirty="0"/>
          </a:p>
        </p:txBody>
      </p:sp>
      <p:pic>
        <p:nvPicPr>
          <p:cNvPr id="4098" name="Picture 2" descr="Tivoli Park | Sightseeing | Ljubljana">
            <a:extLst>
              <a:ext uri="{FF2B5EF4-FFF2-40B4-BE49-F238E27FC236}">
                <a16:creationId xmlns:a16="http://schemas.microsoft.com/office/drawing/2014/main" id="{9C23FFCB-FA94-6EBD-C03F-FFC6E222E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4433" y="2092399"/>
            <a:ext cx="3187552" cy="239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jubljana Nyáron Ljubljanica Folyó Szlovénia témájú stock fotó – Kép  letöltése most - Ljubljana, Ljubljanica, Szlovénia - iStock">
            <a:extLst>
              <a:ext uri="{FF2B5EF4-FFF2-40B4-BE49-F238E27FC236}">
                <a16:creationId xmlns:a16="http://schemas.microsoft.com/office/drawing/2014/main" id="{1488EB12-DE5C-572C-90A1-CD3231AD7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804" y="4572081"/>
            <a:ext cx="3242597" cy="220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Postojnai cseppkőbarlang » Postojnai Barlang Park - Üdvözöljük a hivatalos  weboldalon">
            <a:extLst>
              <a:ext uri="{FF2B5EF4-FFF2-40B4-BE49-F238E27FC236}">
                <a16:creationId xmlns:a16="http://schemas.microsoft.com/office/drawing/2014/main" id="{3E9AC916-4668-ACBB-780E-7FC7C2516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4247" y="1257614"/>
            <a:ext cx="3776874" cy="229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zlovénia látnivalók - Kirándulás Bledi-tó körül - hellovilagvlo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7482" y="2204174"/>
            <a:ext cx="324474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anica Nordic Centre | Slovenia.si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4652" y="3933056"/>
            <a:ext cx="3692956" cy="246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188" y="4567252"/>
            <a:ext cx="2952328" cy="221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9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🚴‍♂️ Fedezd fel Szlovénia legszebb tavait két keréken! 🇸🇮 Bledi-tó –  Bohinji-tó – Ljubljana – Celje Kerékpártúra 🗓️ Időpont: 2025. június  27–29. (péntek–vasárnap) Tarts velünk egy különleges 3 napos kerékpártúrára  Szlovéniában! Az">
            <a:extLst>
              <a:ext uri="{FF2B5EF4-FFF2-40B4-BE49-F238E27FC236}">
                <a16:creationId xmlns:a16="http://schemas.microsoft.com/office/drawing/2014/main" id="{F931A8B2-E16A-F78E-10BE-D7BD7F175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4612" y="921836"/>
            <a:ext cx="3999364" cy="224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Megnéztük Ljubljana első hidrogén hatótávnövelős Mercedes-Benz eCitaro G  csuklós autóbuszait | Magyarbusz [Info]">
            <a:extLst>
              <a:ext uri="{FF2B5EF4-FFF2-40B4-BE49-F238E27FC236}">
                <a16:creationId xmlns:a16="http://schemas.microsoft.com/office/drawing/2014/main" id="{9995D235-EE7B-1515-65E9-4D45EA027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3082" y="3715140"/>
            <a:ext cx="3512248" cy="292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307975" y="605550"/>
            <a:ext cx="487534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u-HU" sz="2800" dirty="0"/>
              <a:t>Kiterjedt kerékpárút hálózat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31793" y="1179770"/>
            <a:ext cx="460851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u-HU" sz="2800" dirty="0"/>
              <a:t>Szelektív hulladék gyűjtés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03200" y="1702195"/>
            <a:ext cx="739562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u-HU" sz="2800" dirty="0"/>
              <a:t>Éttermekben nincsenek több oldalas menük</a:t>
            </a:r>
            <a:br>
              <a:rPr lang="hu-HU" sz="2800" dirty="0"/>
            </a:br>
            <a:endParaRPr lang="hu-HU" sz="28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300967" y="2276584"/>
            <a:ext cx="7258871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u-HU" sz="2800" dirty="0"/>
              <a:t>Városba alacsonypadlós környezetbarát autóbuszok</a:t>
            </a:r>
            <a:br>
              <a:rPr lang="hu-HU" sz="2800" dirty="0"/>
            </a:br>
            <a:endParaRPr lang="hu-HU" sz="2800" dirty="0"/>
          </a:p>
        </p:txBody>
      </p:sp>
      <p:sp>
        <p:nvSpPr>
          <p:cNvPr id="2" name="AutoShape 2" descr="Telex: Kukaokosító: minden, amit a biohulladék szelektív gyűjtéséről tudni  ke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080" name="Picture 8" descr="Szlovénia 2025-re a szemete 75%-át újrahasznosítj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684" y="3715140"/>
            <a:ext cx="4457997" cy="2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30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775658-136E-C3B8-C9A4-6279F3CCC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756" y="1844824"/>
            <a:ext cx="9289032" cy="216024"/>
          </a:xfrm>
        </p:spPr>
        <p:txBody>
          <a:bodyPr>
            <a:noAutofit/>
          </a:bodyPr>
          <a:lstStyle/>
          <a:p>
            <a:r>
              <a:rPr lang="hu-HU" sz="5400" b="1" dirty="0" err="1"/>
              <a:t>Hinko</a:t>
            </a:r>
            <a:r>
              <a:rPr lang="hu-HU" sz="5400" b="1" dirty="0"/>
              <a:t> </a:t>
            </a:r>
            <a:r>
              <a:rPr lang="hu-HU" sz="5400" b="1" dirty="0" err="1" smtClean="0"/>
              <a:t>Smrekarja</a:t>
            </a:r>
            <a:r>
              <a:rPr lang="hu-HU" sz="5400" b="1" dirty="0" smtClean="0"/>
              <a:t> </a:t>
            </a:r>
            <a:r>
              <a:rPr lang="hu-HU" sz="5400" b="1" dirty="0"/>
              <a:t>Általános Iskola - Ljubljana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5819AE9-2412-3DC2-4C91-8C966A65C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788" y="2455168"/>
            <a:ext cx="5328592" cy="1371600"/>
          </a:xfrm>
        </p:spPr>
        <p:txBody>
          <a:bodyPr>
            <a:noAutofit/>
          </a:bodyPr>
          <a:lstStyle/>
          <a:p>
            <a:r>
              <a:rPr lang="hu-HU" sz="2800" dirty="0"/>
              <a:t>A </a:t>
            </a:r>
            <a:r>
              <a:rPr lang="hu-HU" sz="2800" dirty="0" err="1"/>
              <a:t>Hinko</a:t>
            </a:r>
            <a:r>
              <a:rPr lang="hu-HU" sz="2800" dirty="0"/>
              <a:t> </a:t>
            </a:r>
            <a:r>
              <a:rPr lang="hu-HU" sz="2800" dirty="0" err="1" smtClean="0"/>
              <a:t>Smrekarja</a:t>
            </a:r>
            <a:r>
              <a:rPr lang="hu-HU" sz="2800" dirty="0" smtClean="0"/>
              <a:t> </a:t>
            </a:r>
            <a:r>
              <a:rPr lang="hu-HU" sz="2800" dirty="0"/>
              <a:t>iskola névadója egy grafikus-festő, karikaturista.</a:t>
            </a:r>
          </a:p>
          <a:p>
            <a:r>
              <a:rPr lang="hu-HU" sz="2800" dirty="0"/>
              <a:t>Az iskola nagy hangsúlyt fektet a művészi képességek kibontakoztatására, a rajzos, kreatív projektek</a:t>
            </a:r>
          </a:p>
          <a:p>
            <a:r>
              <a:rPr lang="hu-HU" sz="2800" dirty="0"/>
              <a:t>többször megjelennek.</a:t>
            </a:r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7FD94DE1-4460-B89C-42AA-C667E1719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0886" y="188640"/>
            <a:ext cx="2402979" cy="305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47E750C-A7CE-0DAC-EDCD-2690A5B1B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2804" y="3357194"/>
            <a:ext cx="2160240" cy="310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amir Globočnik, Hinko Smrekar, zbirka besedil karikaturista in  ilustratorja | Družina – vsak dan s teboj">
            <a:extLst>
              <a:ext uri="{FF2B5EF4-FFF2-40B4-BE49-F238E27FC236}">
                <a16:creationId xmlns:a16="http://schemas.microsoft.com/office/drawing/2014/main" id="{738370C0-E8AF-D65A-0DE6-EB9D1FCC9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4412" y="3441766"/>
            <a:ext cx="2862815" cy="301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65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73E7B75-E11B-1ED1-A3D3-154BD3A47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788" y="404664"/>
            <a:ext cx="10585176" cy="1371600"/>
          </a:xfrm>
        </p:spPr>
        <p:txBody>
          <a:bodyPr>
            <a:noAutofit/>
          </a:bodyPr>
          <a:lstStyle/>
          <a:p>
            <a:r>
              <a:rPr lang="hu-HU" sz="5400" dirty="0"/>
              <a:t>Zöld pingvin projekt</a:t>
            </a:r>
            <a:br>
              <a:rPr lang="hu-HU" sz="5400" dirty="0"/>
            </a:br>
            <a:r>
              <a:rPr lang="hu-HU" sz="5400" dirty="0"/>
              <a:t>(</a:t>
            </a:r>
            <a:r>
              <a:rPr lang="hu-HU" sz="5400" dirty="0" err="1"/>
              <a:t>Green</a:t>
            </a:r>
            <a:r>
              <a:rPr lang="hu-HU" sz="5400" dirty="0"/>
              <a:t> </a:t>
            </a:r>
            <a:r>
              <a:rPr lang="hu-HU" sz="5400" dirty="0" err="1"/>
              <a:t>penguin</a:t>
            </a:r>
            <a:r>
              <a:rPr lang="hu-HU" sz="5400" dirty="0"/>
              <a:t>)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71ABC3A-945D-9ED3-BEDE-902A25CE8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697" y="2060848"/>
            <a:ext cx="9169168" cy="3841175"/>
          </a:xfrm>
        </p:spPr>
        <p:txBody>
          <a:bodyPr/>
          <a:lstStyle/>
          <a:p>
            <a:r>
              <a:rPr lang="hu-HU" sz="2800" dirty="0"/>
              <a:t>Norvég alap finanszírozza</a:t>
            </a:r>
          </a:p>
          <a:p>
            <a:r>
              <a:rPr lang="hu-HU" sz="2800" dirty="0"/>
              <a:t>Környezettudatosság, fenntartható életmód, szén-dioxid kibocsátás csökkentése</a:t>
            </a:r>
          </a:p>
          <a:p>
            <a:r>
              <a:rPr lang="hu-HU" sz="2800" dirty="0"/>
              <a:t>Energiafogyasztókat szólítja meg, hogy változtassanak szokásaikon</a:t>
            </a:r>
          </a:p>
          <a:p>
            <a:r>
              <a:rPr lang="hu-HU" sz="2800" dirty="0"/>
              <a:t>Iskolákat köt össze</a:t>
            </a:r>
          </a:p>
          <a:p>
            <a:r>
              <a:rPr lang="hu-HU" sz="2800" dirty="0"/>
              <a:t>Digitális oktatási platform és applikáció, játékos interaktív módszerekkel tanítja a gyerekeket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1026" name="Picture 2" descr="Grafični zeleni pingvin stoji na snegu, za njim so zasnežene gore.">
            <a:extLst>
              <a:ext uri="{FF2B5EF4-FFF2-40B4-BE49-F238E27FC236}">
                <a16:creationId xmlns:a16="http://schemas.microsoft.com/office/drawing/2014/main" id="{290C167F-D0A8-38E6-031E-47C079C46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2684" y="3717032"/>
            <a:ext cx="299340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57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ékés (16x9)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70_TF02801109" id="{16032302-0122-4766-B0CA-13AE9EEA25C5}" vid="{9D48875B-7C6F-40EC-903E-3E8B4A88C4EB}"/>
    </a:ext>
  </a:extLst>
</a:theme>
</file>

<file path=ppt/theme/theme2.xml><?xml version="1.0" encoding="utf-8"?>
<a:theme xmlns:a="http://schemas.openxmlformats.org/drawingml/2006/main" name="Office-téma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4873beb7-5857-4685-be1f-d57550cc96c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Békés természeti bemutató (szélesvásznú)</Template>
  <TotalTime>1521</TotalTime>
  <Words>311</Words>
  <Application>Microsoft Office PowerPoint</Application>
  <PresentationFormat>Egyéni</PresentationFormat>
  <Paragraphs>56</Paragraphs>
  <Slides>13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6" baseType="lpstr">
      <vt:lpstr>Arial</vt:lpstr>
      <vt:lpstr>Euphemia</vt:lpstr>
      <vt:lpstr>Békés (16x9)</vt:lpstr>
      <vt:lpstr>Fenntarthatóság</vt:lpstr>
      <vt:lpstr>Zöld utazás - vonat</vt:lpstr>
      <vt:lpstr>Miért „zöld” hotel?</vt:lpstr>
      <vt:lpstr>Gyakorlatban</vt:lpstr>
      <vt:lpstr>PowerPoint-bemutató</vt:lpstr>
      <vt:lpstr>PowerPoint-bemutató</vt:lpstr>
      <vt:lpstr>PowerPoint-bemutató</vt:lpstr>
      <vt:lpstr>Hinko Smrekarja Általános Iskola - Ljubljana</vt:lpstr>
      <vt:lpstr>Zöld pingvin projekt (Green penguin)</vt:lpstr>
      <vt:lpstr>Partner iskola</vt:lpstr>
      <vt:lpstr>PowerPoint-bemutató</vt:lpstr>
      <vt:lpstr>PowerPoint-bemutató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Fenntarthatóság</dc:title>
  <dc:creator>Nagy Bálint Benedek</dc:creator>
  <cp:lastModifiedBy>admin</cp:lastModifiedBy>
  <cp:revision>64</cp:revision>
  <dcterms:created xsi:type="dcterms:W3CDTF">2026-01-29T14:32:32Z</dcterms:created>
  <dcterms:modified xsi:type="dcterms:W3CDTF">2026-02-26T08:59:46Z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