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359"/>
    <a:srgbClr val="2F5F49"/>
    <a:srgbClr val="274D3C"/>
    <a:srgbClr val="3D7B5F"/>
    <a:srgbClr val="2A5441"/>
    <a:srgbClr val="428265"/>
    <a:srgbClr val="409A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19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654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75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26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0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9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8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24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37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CAFE6-95A1-4729-8DFB-CA48B49E47ED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2113-25B9-4D90-84BF-ED811F691F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46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47095" y="2137765"/>
            <a:ext cx="6038851" cy="3319463"/>
          </a:xfrm>
        </p:spPr>
        <p:txBody>
          <a:bodyPr>
            <a:noAutofit/>
          </a:bodyPr>
          <a:lstStyle/>
          <a:p>
            <a:pPr algn="l"/>
            <a:r>
              <a:rPr lang="hu-HU" sz="6600" b="1" dirty="0" smtClean="0">
                <a:latin typeface="Gill Sans MT" panose="020B0502020104020203" pitchFamily="34" charset="-18"/>
              </a:rPr>
              <a:t>  </a:t>
            </a:r>
            <a:r>
              <a:rPr lang="hu-HU" sz="7200" b="1" dirty="0" err="1" smtClean="0">
                <a:latin typeface="Gill Sans MT" panose="020B0502020104020203" pitchFamily="34" charset="-18"/>
              </a:rPr>
              <a:t>Sustainability</a:t>
            </a:r>
            <a:r>
              <a:rPr lang="hu-HU" sz="7200" b="1" dirty="0">
                <a:latin typeface="Gill Sans MT" panose="020B0502020104020203" pitchFamily="34" charset="-18"/>
              </a:rPr>
              <a:t/>
            </a:r>
            <a:br>
              <a:rPr lang="hu-HU" sz="7200" b="1" dirty="0">
                <a:latin typeface="Gill Sans MT" panose="020B0502020104020203" pitchFamily="34" charset="-18"/>
              </a:rPr>
            </a:br>
            <a:r>
              <a:rPr lang="hu-HU" sz="7200" b="1" dirty="0" err="1" smtClean="0">
                <a:latin typeface="Gill Sans MT" panose="020B0502020104020203" pitchFamily="34" charset="-18"/>
              </a:rPr>
              <a:t>in</a:t>
            </a:r>
            <a:r>
              <a:rPr lang="hu-HU" sz="7200" b="1" dirty="0" smtClean="0">
                <a:latin typeface="Gill Sans MT" panose="020B0502020104020203" pitchFamily="34" charset="-18"/>
              </a:rPr>
              <a:t> </a:t>
            </a:r>
            <a:br>
              <a:rPr lang="hu-HU" sz="7200" b="1" dirty="0" smtClean="0">
                <a:latin typeface="Gill Sans MT" panose="020B0502020104020203" pitchFamily="34" charset="-18"/>
              </a:rPr>
            </a:br>
            <a:r>
              <a:rPr lang="hu-HU" sz="7200" b="1" dirty="0" smtClean="0">
                <a:latin typeface="Gill Sans MT" panose="020B0502020104020203" pitchFamily="34" charset="-18"/>
              </a:rPr>
              <a:t>Human </a:t>
            </a:r>
            <a:r>
              <a:rPr lang="hu-HU" sz="7200" b="1" dirty="0" err="1" smtClean="0">
                <a:latin typeface="Gill Sans MT" panose="020B0502020104020203" pitchFamily="34" charset="-18"/>
              </a:rPr>
              <a:t>Relationships</a:t>
            </a:r>
            <a:endParaRPr lang="hu-HU" sz="7200" b="1" dirty="0">
              <a:latin typeface="Gill Sans MT" panose="020B0502020104020203" pitchFamily="34" charset="-1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20430" y="5672533"/>
            <a:ext cx="9144000" cy="165576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Budapest &amp; Ljubljana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771525" y="781050"/>
            <a:ext cx="10810875" cy="5457825"/>
          </a:xfrm>
          <a:prstGeom prst="rect">
            <a:avLst/>
          </a:prstGeom>
          <a:noFill/>
          <a:ln w="57150">
            <a:solidFill>
              <a:srgbClr val="274D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" y="-459383"/>
            <a:ext cx="4047094" cy="7372350"/>
          </a:xfrm>
          <a:prstGeom prst="rect">
            <a:avLst/>
          </a:prstGeom>
          <a:solidFill>
            <a:srgbClr val="27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95300" y="594220"/>
            <a:ext cx="30564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Both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schools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are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very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accepting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and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supportive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of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its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student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and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we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are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thankfull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to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go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to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these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 </a:t>
            </a:r>
            <a:r>
              <a:rPr lang="hu-HU" sz="3600" dirty="0" err="1" smtClean="0">
                <a:solidFill>
                  <a:srgbClr val="428265"/>
                </a:solidFill>
                <a:latin typeface="Candara" panose="020E0502030303020204" pitchFamily="34" charset="0"/>
              </a:rPr>
              <a:t>schools</a:t>
            </a:r>
            <a:r>
              <a:rPr lang="hu-HU" sz="3600" dirty="0" smtClean="0">
                <a:solidFill>
                  <a:srgbClr val="428265"/>
                </a:solidFill>
                <a:latin typeface="Candara" panose="020E0502030303020204" pitchFamily="34" charset="0"/>
              </a:rPr>
              <a:t>.</a:t>
            </a:r>
            <a:endParaRPr lang="hu-HU" sz="3600" dirty="0">
              <a:solidFill>
                <a:srgbClr val="428265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0524" y="300012"/>
            <a:ext cx="11411465" cy="1325563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Gill Sans Ultra Bold" panose="020B0A02020104020203" pitchFamily="34" charset="-18"/>
              </a:rPr>
              <a:t>                     Budapest</a:t>
            </a:r>
            <a:r>
              <a:rPr lang="hu-HU" sz="3600" dirty="0" smtClean="0">
                <a:latin typeface="Gill Sans Ultra Bold" panose="020B0A02020104020203" pitchFamily="34" charset="-18"/>
              </a:rPr>
              <a:t> </a:t>
            </a:r>
            <a:br>
              <a:rPr lang="hu-HU" sz="3600" dirty="0" smtClean="0">
                <a:latin typeface="Gill Sans Ultra Bold" panose="020B0A02020104020203" pitchFamily="34" charset="-18"/>
              </a:rPr>
            </a:br>
            <a:r>
              <a:rPr lang="hu-HU" sz="3600" dirty="0" smtClean="0">
                <a:latin typeface="Gill Sans Ultra Bold" panose="020B0A02020104020203" pitchFamily="34" charset="-18"/>
              </a:rPr>
              <a:t>(</a:t>
            </a:r>
            <a:r>
              <a:rPr lang="hu-HU" sz="3600" dirty="0" err="1" smtClean="0">
                <a:latin typeface="Gill Sans Ultra Bold" panose="020B0A02020104020203" pitchFamily="34" charset="-18"/>
              </a:rPr>
              <a:t>Újbudai</a:t>
            </a:r>
            <a:r>
              <a:rPr lang="hu-HU" sz="3600" dirty="0" smtClean="0">
                <a:latin typeface="Gill Sans Ultra Bold" panose="020B0A02020104020203" pitchFamily="34" charset="-18"/>
              </a:rPr>
              <a:t> Petőfi Sándor Általános Iskola)</a:t>
            </a:r>
            <a:endParaRPr lang="hu-HU" sz="3600" dirty="0">
              <a:latin typeface="Gill Sans Ultra Bold" panose="020B0A02020104020203" pitchFamily="34" charset="-18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0524" y="1920790"/>
            <a:ext cx="3067051" cy="4470485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8906389" y="1920790"/>
            <a:ext cx="2895600" cy="4470485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 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57225" y="2162175"/>
            <a:ext cx="2905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In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our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school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we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have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development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tutoring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, and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prep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class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for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learning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disabilities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,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and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students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who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need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help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with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further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education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endParaRPr lang="hu-HU" sz="2400" dirty="0">
              <a:latin typeface="Arial Black" panose="020B0A040201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059303" y="2236291"/>
            <a:ext cx="28289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Arial Black" panose="020B0A04020102020204" pitchFamily="34" charset="0"/>
              </a:rPr>
              <a:t>Social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workers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sometimes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come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to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our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school</a:t>
            </a:r>
            <a:r>
              <a:rPr lang="hu-HU" sz="2400" dirty="0">
                <a:latin typeface="Arial Black" panose="020B0A04020102020204" pitchFamily="34" charset="0"/>
              </a:rPr>
              <a:t> , and </a:t>
            </a:r>
            <a:r>
              <a:rPr lang="hu-HU" sz="2400" dirty="0" err="1">
                <a:latin typeface="Arial Black" panose="020B0A04020102020204" pitchFamily="34" charset="0"/>
              </a:rPr>
              <a:t>give</a:t>
            </a:r>
            <a:r>
              <a:rPr lang="hu-HU" sz="2400" dirty="0">
                <a:latin typeface="Arial Black" panose="020B0A04020102020204" pitchFamily="34" charset="0"/>
              </a:rPr>
              <a:t> a </a:t>
            </a:r>
            <a:r>
              <a:rPr lang="hu-HU" sz="2400" dirty="0" err="1">
                <a:latin typeface="Arial Black" panose="020B0A04020102020204" pitchFamily="34" charset="0"/>
              </a:rPr>
              <a:t>presentation</a:t>
            </a:r>
            <a:r>
              <a:rPr lang="hu-HU" sz="2400" dirty="0">
                <a:latin typeface="Arial Black" panose="020B0A04020102020204" pitchFamily="34" charset="0"/>
              </a:rPr>
              <a:t> / </a:t>
            </a:r>
            <a:r>
              <a:rPr lang="hu-HU" sz="2400" dirty="0" err="1">
                <a:latin typeface="Arial Black" panose="020B0A04020102020204" pitchFamily="34" charset="0"/>
              </a:rPr>
              <a:t>talk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about</a:t>
            </a:r>
            <a:r>
              <a:rPr lang="hu-HU" sz="2400" dirty="0">
                <a:latin typeface="Arial Black" panose="020B0A04020102020204" pitchFamily="34" charset="0"/>
              </a:rPr>
              <a:t> internet </a:t>
            </a:r>
            <a:r>
              <a:rPr lang="hu-HU" sz="2400" dirty="0" err="1">
                <a:latin typeface="Arial Black" panose="020B0A04020102020204" pitchFamily="34" charset="0"/>
              </a:rPr>
              <a:t>safety</a:t>
            </a:r>
            <a:r>
              <a:rPr lang="hu-HU" sz="2400" dirty="0">
                <a:latin typeface="Arial Black" panose="020B0A04020102020204" pitchFamily="34" charset="0"/>
              </a:rPr>
              <a:t>, </a:t>
            </a:r>
            <a:r>
              <a:rPr lang="hu-HU" sz="2400" dirty="0" err="1">
                <a:latin typeface="Arial Black" panose="020B0A04020102020204" pitchFamily="34" charset="0"/>
              </a:rPr>
              <a:t>mental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health</a:t>
            </a:r>
            <a:r>
              <a:rPr lang="hu-HU" sz="2400" dirty="0">
                <a:latin typeface="Arial Black" panose="020B0A04020102020204" pitchFamily="34" charset="0"/>
              </a:rPr>
              <a:t>, etc.</a:t>
            </a:r>
          </a:p>
          <a:p>
            <a:endParaRPr lang="hu-HU" sz="2400" dirty="0">
              <a:latin typeface="Arial Black" panose="020B0A040201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076957" y="1920790"/>
            <a:ext cx="4210050" cy="1669803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215455" y="2236291"/>
            <a:ext cx="3981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Arial Black" panose="020B0A04020102020204" pitchFamily="34" charset="0"/>
              </a:rPr>
              <a:t>We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also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have</a:t>
            </a:r>
            <a:r>
              <a:rPr lang="hu-HU" sz="2400" dirty="0">
                <a:latin typeface="Arial Black" panose="020B0A04020102020204" pitchFamily="34" charset="0"/>
              </a:rPr>
              <a:t> a </a:t>
            </a:r>
            <a:r>
              <a:rPr lang="hu-HU" sz="2400" dirty="0" err="1">
                <a:latin typeface="Arial Black" panose="020B0A04020102020204" pitchFamily="34" charset="0"/>
              </a:rPr>
              <a:t>school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psychologist</a:t>
            </a:r>
            <a:r>
              <a:rPr lang="hu-HU" sz="2400" dirty="0">
                <a:latin typeface="Arial Black" panose="020B0A04020102020204" pitchFamily="34" charset="0"/>
              </a:rPr>
              <a:t>.</a:t>
            </a:r>
          </a:p>
          <a:p>
            <a:endParaRPr lang="hu-HU" sz="2400" dirty="0">
              <a:latin typeface="Arial Black" panose="020B0A040201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768" y="3831908"/>
            <a:ext cx="4558427" cy="25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204" y="400974"/>
            <a:ext cx="10225088" cy="1325563"/>
          </a:xfrm>
        </p:spPr>
        <p:txBody>
          <a:bodyPr>
            <a:noAutofit/>
          </a:bodyPr>
          <a:lstStyle/>
          <a:p>
            <a:r>
              <a:rPr lang="hu-HU" sz="4000" dirty="0" smtClean="0">
                <a:latin typeface="Gill Sans Ultra Bold" panose="020B0A02020104020203" pitchFamily="34" charset="-18"/>
              </a:rPr>
              <a:t>                     Budapest</a:t>
            </a:r>
            <a:r>
              <a:rPr lang="hu-HU" sz="4800" dirty="0" smtClean="0">
                <a:latin typeface="Gill Sans Ultra Bold" panose="020B0A02020104020203" pitchFamily="34" charset="-18"/>
              </a:rPr>
              <a:t> </a:t>
            </a:r>
            <a:br>
              <a:rPr lang="hu-HU" sz="4800" dirty="0" smtClean="0">
                <a:latin typeface="Gill Sans Ultra Bold" panose="020B0A02020104020203" pitchFamily="34" charset="-18"/>
              </a:rPr>
            </a:br>
            <a:r>
              <a:rPr lang="hu-HU" sz="3200" dirty="0" smtClean="0">
                <a:latin typeface="Gill Sans Ultra Bold" panose="020B0A02020104020203" pitchFamily="34" charset="-18"/>
              </a:rPr>
              <a:t>(</a:t>
            </a:r>
            <a:r>
              <a:rPr lang="hu-HU" sz="3200" dirty="0" err="1" smtClean="0">
                <a:latin typeface="Gill Sans Ultra Bold" panose="020B0A02020104020203" pitchFamily="34" charset="-18"/>
              </a:rPr>
              <a:t>Újbudai</a:t>
            </a:r>
            <a:r>
              <a:rPr lang="hu-HU" sz="3200" dirty="0" smtClean="0">
                <a:latin typeface="Gill Sans Ultra Bold" panose="020B0A02020104020203" pitchFamily="34" charset="-18"/>
              </a:rPr>
              <a:t> Petőfi Sándor Általános Iskola</a:t>
            </a:r>
            <a:endParaRPr lang="hu-HU" sz="3200" dirty="0">
              <a:latin typeface="Gill Sans Ultra Bold" panose="020B0A02020104020203" pitchFamily="34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61950" y="2335713"/>
            <a:ext cx="3019425" cy="4047764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  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90537" y="2442924"/>
            <a:ext cx="27622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Arial Black" panose="020B0A04020102020204" pitchFamily="34" charset="0"/>
              </a:rPr>
              <a:t>Our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school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library</a:t>
            </a:r>
            <a:r>
              <a:rPr lang="hu-HU" sz="2400" dirty="0">
                <a:latin typeface="Arial Black" panose="020B0A04020102020204" pitchFamily="34" charset="0"/>
              </a:rPr>
              <a:t> has </a:t>
            </a:r>
            <a:r>
              <a:rPr lang="hu-HU" sz="2400" dirty="0" err="1">
                <a:latin typeface="Arial Black" panose="020B0A04020102020204" pitchFamily="34" charset="0"/>
              </a:rPr>
              <a:t>books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in</a:t>
            </a:r>
            <a:r>
              <a:rPr lang="hu-HU" sz="2400" dirty="0">
                <a:latin typeface="Arial Black" panose="020B0A04020102020204" pitchFamily="34" charset="0"/>
              </a:rPr>
              <a:t> almost </a:t>
            </a:r>
            <a:r>
              <a:rPr lang="hu-HU" sz="2400" dirty="0" err="1">
                <a:latin typeface="Arial Black" panose="020B0A04020102020204" pitchFamily="34" charset="0"/>
              </a:rPr>
              <a:t>every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theme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for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example</a:t>
            </a:r>
            <a:r>
              <a:rPr lang="hu-HU" sz="2400" dirty="0">
                <a:latin typeface="Arial Black" panose="020B0A04020102020204" pitchFamily="34" charset="0"/>
              </a:rPr>
              <a:t> : </a:t>
            </a:r>
            <a:r>
              <a:rPr lang="hu-HU" sz="2400" dirty="0" err="1">
                <a:latin typeface="Arial Black" panose="020B0A04020102020204" pitchFamily="34" charset="0"/>
              </a:rPr>
              <a:t>study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books</a:t>
            </a:r>
            <a:r>
              <a:rPr lang="hu-HU" sz="2400" dirty="0">
                <a:latin typeface="Arial Black" panose="020B0A04020102020204" pitchFamily="34" charset="0"/>
              </a:rPr>
              <a:t>, kid </a:t>
            </a:r>
            <a:r>
              <a:rPr lang="hu-HU" sz="2400" dirty="0" err="1">
                <a:latin typeface="Arial Black" panose="020B0A04020102020204" pitchFamily="34" charset="0"/>
              </a:rPr>
              <a:t>books</a:t>
            </a:r>
            <a:r>
              <a:rPr lang="hu-HU" sz="2400" dirty="0">
                <a:latin typeface="Arial Black" panose="020B0A04020102020204" pitchFamily="34" charset="0"/>
              </a:rPr>
              <a:t>, </a:t>
            </a:r>
            <a:r>
              <a:rPr lang="hu-HU" sz="2400" dirty="0" err="1">
                <a:latin typeface="Arial Black" panose="020B0A04020102020204" pitchFamily="34" charset="0"/>
              </a:rPr>
              <a:t>cooking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books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etc</a:t>
            </a:r>
            <a:r>
              <a:rPr lang="hu-HU" sz="2400" dirty="0">
                <a:latin typeface="Arial Black" panose="020B0A04020102020204" pitchFamily="34" charset="0"/>
              </a:rPr>
              <a:t>…</a:t>
            </a:r>
          </a:p>
          <a:p>
            <a:endParaRPr lang="hu-HU" dirty="0">
              <a:latin typeface="Arial Black" panose="020B0A040201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470684" y="2335713"/>
            <a:ext cx="3019425" cy="4047764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   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616518" y="2697601"/>
            <a:ext cx="27277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Arial Black" panose="020B0A04020102020204" pitchFamily="34" charset="0"/>
              </a:rPr>
              <a:t>We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have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headteachers</a:t>
            </a:r>
            <a:r>
              <a:rPr lang="hu-HU" sz="2400" dirty="0">
                <a:latin typeface="Arial Black" panose="020B0A04020102020204" pitchFamily="34" charset="0"/>
              </a:rPr>
              <a:t>’ </a:t>
            </a:r>
            <a:r>
              <a:rPr lang="hu-HU" sz="2400" dirty="0" err="1">
                <a:latin typeface="Arial Black" panose="020B0A04020102020204" pitchFamily="34" charset="0"/>
              </a:rPr>
              <a:t>class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aswell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smtClean="0">
                <a:latin typeface="Arial Black" panose="020B0A04020102020204" pitchFamily="34" charset="0"/>
              </a:rPr>
              <a:t>here </a:t>
            </a:r>
            <a:r>
              <a:rPr lang="hu-HU" sz="2400" dirty="0" err="1">
                <a:latin typeface="Arial Black" panose="020B0A04020102020204" pitchFamily="34" charset="0"/>
              </a:rPr>
              <a:t>we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talk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about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the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class</a:t>
            </a:r>
            <a:r>
              <a:rPr lang="hu-HU" sz="2400" dirty="0">
                <a:latin typeface="Arial Black" panose="020B0A04020102020204" pitchFamily="34" charset="0"/>
              </a:rPr>
              <a:t> and </a:t>
            </a:r>
            <a:r>
              <a:rPr lang="hu-HU" sz="2400" dirty="0" err="1">
                <a:latin typeface="Arial Black" panose="020B0A04020102020204" pitchFamily="34" charset="0"/>
              </a:rPr>
              <a:t>also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the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student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council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news</a:t>
            </a:r>
            <a:r>
              <a:rPr lang="hu-HU" sz="2400" dirty="0">
                <a:latin typeface="Arial Black" panose="020B0A04020102020204" pitchFamily="34" charset="0"/>
              </a:rPr>
              <a:t>.</a:t>
            </a:r>
          </a:p>
          <a:p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351" y="2876802"/>
            <a:ext cx="3962794" cy="29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847723" y="3461350"/>
            <a:ext cx="10467975" cy="1200150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1172" y="265112"/>
            <a:ext cx="8601077" cy="1325563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Gill Sans Ultra Bold" panose="020B0A02020104020203" pitchFamily="34" charset="-18"/>
              </a:rPr>
              <a:t>             Ljubljana</a:t>
            </a:r>
            <a:br>
              <a:rPr lang="hu-HU" dirty="0" smtClean="0">
                <a:latin typeface="Gill Sans Ultra Bold" panose="020B0A02020104020203" pitchFamily="34" charset="-18"/>
              </a:rPr>
            </a:br>
            <a:r>
              <a:rPr lang="hu-HU" dirty="0" smtClean="0">
                <a:latin typeface="Gill Sans Ultra Bold" panose="020B0A02020104020203" pitchFamily="34" charset="-18"/>
              </a:rPr>
              <a:t>(</a:t>
            </a:r>
            <a:r>
              <a:rPr lang="hu-HU" sz="3200" i="1" dirty="0" err="1">
                <a:latin typeface="Gill Sans Ultra Bold" panose="020B0A02020104020203" pitchFamily="34" charset="-18"/>
              </a:rPr>
              <a:t>Osnovna</a:t>
            </a:r>
            <a:r>
              <a:rPr lang="hu-HU" sz="3200" i="1" dirty="0">
                <a:latin typeface="Gill Sans Ultra Bold" panose="020B0A02020104020203" pitchFamily="34" charset="-18"/>
              </a:rPr>
              <a:t> </a:t>
            </a:r>
            <a:r>
              <a:rPr lang="hu-HU" sz="3200" i="1" dirty="0" err="1">
                <a:latin typeface="Gill Sans Ultra Bold" panose="020B0A02020104020203" pitchFamily="34" charset="-18"/>
              </a:rPr>
              <a:t>šola</a:t>
            </a:r>
            <a:r>
              <a:rPr lang="hu-HU" sz="3200" i="1" dirty="0">
                <a:latin typeface="Gill Sans Ultra Bold" panose="020B0A02020104020203" pitchFamily="34" charset="-18"/>
              </a:rPr>
              <a:t> </a:t>
            </a:r>
            <a:r>
              <a:rPr lang="hu-HU" sz="3200" i="1" dirty="0" err="1" smtClean="0">
                <a:latin typeface="Gill Sans Ultra Bold" panose="020B0A02020104020203" pitchFamily="34" charset="-18"/>
              </a:rPr>
              <a:t>Hinko</a:t>
            </a:r>
            <a:r>
              <a:rPr lang="hu-HU" sz="3200" i="1" dirty="0" smtClean="0">
                <a:latin typeface="Gill Sans Ultra Bold" panose="020B0A02020104020203" pitchFamily="34" charset="-18"/>
              </a:rPr>
              <a:t> </a:t>
            </a:r>
            <a:r>
              <a:rPr lang="hu-HU" sz="3200" i="1" dirty="0" err="1" smtClean="0">
                <a:latin typeface="Gill Sans Ultra Bold" panose="020B0A02020104020203" pitchFamily="34" charset="-18"/>
              </a:rPr>
              <a:t>Smrekarja</a:t>
            </a:r>
            <a:r>
              <a:rPr lang="hu-HU" sz="3200" i="1" dirty="0" smtClean="0">
                <a:latin typeface="Gill Sans Ultra Bold" panose="020B0A02020104020203" pitchFamily="34" charset="-18"/>
              </a:rPr>
              <a:t>)</a:t>
            </a:r>
            <a:endParaRPr lang="hu-HU" sz="3200" dirty="0">
              <a:latin typeface="Gill Sans Ultra Bold" panose="020B0A02020104020203" pitchFamily="34" charset="-18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47725" y="4947250"/>
            <a:ext cx="10467975" cy="1047750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847725" y="1876425"/>
            <a:ext cx="10467975" cy="1200150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7724" y="195056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err="1" smtClean="0">
                <a:latin typeface="Arial Black" panose="020B0A04020102020204" pitchFamily="34" charset="0"/>
              </a:rPr>
              <a:t>In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Slovenia</a:t>
            </a:r>
            <a:r>
              <a:rPr lang="hu-HU" sz="2400" dirty="0" smtClean="0">
                <a:latin typeface="Arial Black" panose="020B0A04020102020204" pitchFamily="34" charset="0"/>
              </a:rPr>
              <a:t>, </a:t>
            </a:r>
            <a:r>
              <a:rPr lang="hu-HU" sz="2400" dirty="0" err="1" smtClean="0">
                <a:latin typeface="Arial Black" panose="020B0A04020102020204" pitchFamily="34" charset="0"/>
              </a:rPr>
              <a:t>we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help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immigrant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students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overcome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the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language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barrier</a:t>
            </a:r>
            <a:r>
              <a:rPr lang="hu-HU" sz="2400" dirty="0" smtClean="0">
                <a:latin typeface="Arial Black" panose="020B0A04020102020204" pitchFamily="34" charset="0"/>
              </a:rPr>
              <a:t>, </a:t>
            </a:r>
            <a:r>
              <a:rPr lang="hu-HU" sz="2400" dirty="0" err="1" smtClean="0">
                <a:latin typeface="Arial Black" panose="020B0A04020102020204" pitchFamily="34" charset="0"/>
              </a:rPr>
              <a:t>by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giving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them</a:t>
            </a:r>
            <a:r>
              <a:rPr lang="hu-HU" sz="2400" dirty="0" smtClean="0">
                <a:latin typeface="Arial Black" panose="020B0A04020102020204" pitchFamily="34" charset="0"/>
              </a:rPr>
              <a:t> extra </a:t>
            </a:r>
            <a:r>
              <a:rPr lang="hu-HU" sz="2400" dirty="0" err="1" smtClean="0">
                <a:latin typeface="Arial Black" panose="020B0A04020102020204" pitchFamily="34" charset="0"/>
              </a:rPr>
              <a:t>slovanian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language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classes</a:t>
            </a:r>
            <a:r>
              <a:rPr lang="hu-HU" sz="2400" dirty="0" smtClean="0">
                <a:latin typeface="Arial Black" panose="020B0A04020102020204" pitchFamily="34" charset="0"/>
              </a:rPr>
              <a:t>.</a:t>
            </a:r>
          </a:p>
          <a:p>
            <a:endParaRPr lang="hu-HU" sz="2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sz="2400" dirty="0" err="1" smtClean="0">
                <a:latin typeface="Arial Black" panose="020B0A04020102020204" pitchFamily="34" charset="0"/>
              </a:rPr>
              <a:t>We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also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have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social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workers</a:t>
            </a:r>
            <a:r>
              <a:rPr lang="hu-HU" sz="2400" dirty="0" smtClean="0">
                <a:latin typeface="Arial Black" panose="020B0A04020102020204" pitchFamily="34" charset="0"/>
              </a:rPr>
              <a:t>, </a:t>
            </a:r>
            <a:r>
              <a:rPr lang="hu-HU" sz="2400" dirty="0" err="1" smtClean="0">
                <a:latin typeface="Arial Black" panose="020B0A04020102020204" pitchFamily="34" charset="0"/>
              </a:rPr>
              <a:t>that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take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students</a:t>
            </a:r>
            <a:r>
              <a:rPr lang="hu-HU" sz="2400" dirty="0" smtClean="0">
                <a:latin typeface="Arial Black" panose="020B0A04020102020204" pitchFamily="34" charset="0"/>
              </a:rPr>
              <a:t> out of </a:t>
            </a:r>
            <a:r>
              <a:rPr lang="hu-HU" sz="2400" dirty="0" err="1" smtClean="0">
                <a:latin typeface="Arial Black" panose="020B0A04020102020204" pitchFamily="34" charset="0"/>
              </a:rPr>
              <a:t>class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to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help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them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with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the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material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that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they</a:t>
            </a:r>
            <a:r>
              <a:rPr lang="hu-HU" sz="2400" dirty="0" smtClean="0">
                <a:latin typeface="Arial Black" panose="020B0A04020102020204" pitchFamily="34" charset="0"/>
              </a:rPr>
              <a:t>’</a:t>
            </a:r>
            <a:r>
              <a:rPr lang="hu-HU" sz="2400" dirty="0" err="1" smtClean="0">
                <a:latin typeface="Arial Black" panose="020B0A04020102020204" pitchFamily="34" charset="0"/>
              </a:rPr>
              <a:t>re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studying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in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that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class</a:t>
            </a:r>
            <a:r>
              <a:rPr lang="hu-HU" sz="2400" dirty="0" smtClean="0">
                <a:latin typeface="Arial Black" panose="020B0A04020102020204" pitchFamily="34" charset="0"/>
              </a:rPr>
              <a:t>.</a:t>
            </a:r>
          </a:p>
          <a:p>
            <a:endParaRPr lang="hu-HU" sz="2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sz="2400" dirty="0" err="1" smtClean="0">
                <a:latin typeface="Arial Black" panose="020B0A04020102020204" pitchFamily="34" charset="0"/>
              </a:rPr>
              <a:t>There</a:t>
            </a:r>
            <a:r>
              <a:rPr lang="hu-HU" sz="2400" dirty="0" smtClean="0">
                <a:latin typeface="Arial Black" panose="020B0A04020102020204" pitchFamily="34" charset="0"/>
              </a:rPr>
              <a:t>’</a:t>
            </a:r>
            <a:r>
              <a:rPr lang="hu-HU" sz="2400" dirty="0" err="1" smtClean="0">
                <a:latin typeface="Arial Black" panose="020B0A04020102020204" pitchFamily="34" charset="0"/>
              </a:rPr>
              <a:t>re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also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social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workers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who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help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students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with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mental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health</a:t>
            </a:r>
            <a:r>
              <a:rPr lang="hu-HU" sz="2400" dirty="0" smtClean="0">
                <a:latin typeface="Arial Black" panose="020B0A04020102020204" pitchFamily="34" charset="0"/>
              </a:rPr>
              <a:t>.</a:t>
            </a:r>
            <a:endParaRPr lang="hu-H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81957" y="313643"/>
            <a:ext cx="5976293" cy="1325563"/>
          </a:xfrm>
        </p:spPr>
        <p:txBody>
          <a:bodyPr/>
          <a:lstStyle/>
          <a:p>
            <a:r>
              <a:rPr lang="hu-HU" sz="4000" dirty="0" smtClean="0">
                <a:latin typeface="Gill Sans Ultra Bold Condensed" panose="020B0A06020104020203" pitchFamily="34" charset="0"/>
              </a:rPr>
              <a:t>          Ljubljana</a:t>
            </a:r>
            <a:r>
              <a:rPr lang="hu-HU" dirty="0" smtClean="0">
                <a:latin typeface="Gill Sans Ultra Bold Condensed" panose="020B0A06020104020203" pitchFamily="34" charset="0"/>
              </a:rPr>
              <a:t> </a:t>
            </a:r>
            <a:br>
              <a:rPr lang="hu-HU" dirty="0" smtClean="0">
                <a:latin typeface="Gill Sans Ultra Bold Condensed" panose="020B0A06020104020203" pitchFamily="34" charset="0"/>
              </a:rPr>
            </a:br>
            <a:r>
              <a:rPr lang="hu-HU" sz="3200" dirty="0" smtClean="0">
                <a:latin typeface="Gill Sans Ultra Bold Condensed" panose="020B0A06020104020203" pitchFamily="34" charset="0"/>
              </a:rPr>
              <a:t>(</a:t>
            </a:r>
            <a:r>
              <a:rPr lang="hu-HU" sz="3200" dirty="0" err="1" smtClean="0">
                <a:latin typeface="Gill Sans Ultra Bold Condensed" panose="020B0A06020104020203" pitchFamily="34" charset="0"/>
              </a:rPr>
              <a:t>Osnovna</a:t>
            </a:r>
            <a:r>
              <a:rPr lang="hu-HU" sz="3200" dirty="0" smtClean="0">
                <a:latin typeface="Gill Sans Ultra Bold Condensed" panose="020B0A06020104020203" pitchFamily="34" charset="0"/>
              </a:rPr>
              <a:t> </a:t>
            </a:r>
            <a:r>
              <a:rPr lang="hu-HU" sz="3200" dirty="0" err="1" smtClean="0">
                <a:latin typeface="Gill Sans Ultra Bold Condensed" panose="020B0A06020104020203" pitchFamily="34" charset="0"/>
              </a:rPr>
              <a:t>Sola</a:t>
            </a:r>
            <a:r>
              <a:rPr lang="hu-HU" sz="3200" dirty="0" smtClean="0">
                <a:latin typeface="Gill Sans Ultra Bold Condensed" panose="020B0A06020104020203" pitchFamily="34" charset="0"/>
              </a:rPr>
              <a:t> </a:t>
            </a:r>
            <a:r>
              <a:rPr lang="hu-HU" sz="3200" dirty="0" err="1" smtClean="0">
                <a:latin typeface="Gill Sans Ultra Bold Condensed" panose="020B0A06020104020203" pitchFamily="34" charset="0"/>
              </a:rPr>
              <a:t>Hinko</a:t>
            </a:r>
            <a:r>
              <a:rPr lang="hu-HU" sz="3200" dirty="0" smtClean="0">
                <a:latin typeface="Gill Sans Ultra Bold Condensed" panose="020B0A06020104020203" pitchFamily="34" charset="0"/>
              </a:rPr>
              <a:t> </a:t>
            </a:r>
            <a:r>
              <a:rPr lang="hu-HU" sz="3200" dirty="0" err="1" smtClean="0">
                <a:latin typeface="Gill Sans Ultra Bold Condensed" panose="020B0A06020104020203" pitchFamily="34" charset="0"/>
              </a:rPr>
              <a:t>Smrekarja</a:t>
            </a:r>
            <a:r>
              <a:rPr lang="hu-HU" sz="3200" dirty="0" smtClean="0">
                <a:latin typeface="Gill Sans Ultra Bold Condensed" panose="020B0A06020104020203" pitchFamily="34" charset="0"/>
              </a:rPr>
              <a:t>)</a:t>
            </a:r>
            <a:endParaRPr lang="hu-HU" sz="3200" dirty="0">
              <a:latin typeface="Gill Sans Ultra Bold Condensed" panose="020B0A06020104020203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39487" y="1909377"/>
            <a:ext cx="10467975" cy="1200150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861112" y="3387795"/>
            <a:ext cx="10467975" cy="1200150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864201" y="4866213"/>
            <a:ext cx="10467975" cy="1200150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9487" y="2024251"/>
            <a:ext cx="106466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 smtClean="0">
                <a:latin typeface="Arial Black" panose="020B0A04020102020204" pitchFamily="34" charset="0"/>
              </a:rPr>
              <a:t>Theres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also</a:t>
            </a:r>
            <a:r>
              <a:rPr lang="hu-HU" sz="2400" dirty="0" smtClean="0">
                <a:latin typeface="Arial Black" panose="020B0A04020102020204" pitchFamily="34" charset="0"/>
              </a:rPr>
              <a:t> a </a:t>
            </a:r>
            <a:r>
              <a:rPr lang="hu-HU" sz="2400" dirty="0" err="1" smtClean="0">
                <a:latin typeface="Arial Black" panose="020B0A04020102020204" pitchFamily="34" charset="0"/>
              </a:rPr>
              <a:t>charity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work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that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our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school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does</a:t>
            </a:r>
            <a:r>
              <a:rPr lang="hu-HU" sz="2400" dirty="0" smtClean="0">
                <a:latin typeface="Arial Black" panose="020B0A04020102020204" pitchFamily="34" charset="0"/>
              </a:rPr>
              <a:t>, </a:t>
            </a:r>
            <a:r>
              <a:rPr lang="hu-HU" sz="2400" dirty="0" err="1" smtClean="0">
                <a:latin typeface="Arial Black" panose="020B0A04020102020204" pitchFamily="34" charset="0"/>
              </a:rPr>
              <a:t>when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stuedents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have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to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bring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some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euros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or</a:t>
            </a:r>
            <a:r>
              <a:rPr lang="hu-HU" sz="2400" dirty="0" smtClean="0">
                <a:latin typeface="Arial Black" panose="020B0A04020102020204" pitchFamily="34" charset="0"/>
              </a:rPr>
              <a:t> a </a:t>
            </a:r>
            <a:r>
              <a:rPr lang="hu-HU" sz="2400" dirty="0" err="1" smtClean="0">
                <a:latin typeface="Arial Black" panose="020B0A04020102020204" pitchFamily="34" charset="0"/>
              </a:rPr>
              <a:t>little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food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for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people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in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need</a:t>
            </a:r>
            <a:r>
              <a:rPr lang="hu-HU" sz="2400" dirty="0" smtClean="0">
                <a:latin typeface="Arial Black" panose="020B0A04020102020204" pitchFamily="34" charset="0"/>
              </a:rPr>
              <a:t>.</a:t>
            </a:r>
          </a:p>
          <a:p>
            <a:endParaRPr lang="hu-HU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hu-HU" sz="2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 Black" panose="020B0A04020102020204" pitchFamily="34" charset="0"/>
              </a:rPr>
              <a:t>       </a:t>
            </a:r>
          </a:p>
          <a:p>
            <a:pPr marL="0" indent="0">
              <a:buNone/>
            </a:pPr>
            <a:endParaRPr lang="hu-HU" sz="2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 Black" panose="020B0A04020102020204" pitchFamily="34" charset="0"/>
              </a:rPr>
              <a:t>The </a:t>
            </a:r>
            <a:r>
              <a:rPr lang="hu-HU" sz="2400" dirty="0" err="1" smtClean="0">
                <a:latin typeface="Arial Black" panose="020B0A04020102020204" pitchFamily="34" charset="0"/>
              </a:rPr>
              <a:t>library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at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our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school</a:t>
            </a:r>
            <a:r>
              <a:rPr lang="hu-HU" sz="2400" dirty="0" smtClean="0">
                <a:latin typeface="Arial Black" panose="020B0A04020102020204" pitchFamily="34" charset="0"/>
              </a:rPr>
              <a:t> has </a:t>
            </a:r>
            <a:r>
              <a:rPr lang="hu-HU" sz="2400" dirty="0" err="1" smtClean="0">
                <a:latin typeface="Arial Black" panose="020B0A04020102020204" pitchFamily="34" charset="0"/>
              </a:rPr>
              <a:t>books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in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many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different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languages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so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everyone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feels</a:t>
            </a:r>
            <a:r>
              <a:rPr lang="hu-HU" sz="2400" dirty="0" smtClean="0">
                <a:latin typeface="Arial Black" panose="020B0A04020102020204" pitchFamily="34" charset="0"/>
              </a:rPr>
              <a:t> </a:t>
            </a:r>
            <a:r>
              <a:rPr lang="hu-HU" sz="2400" dirty="0" err="1" smtClean="0">
                <a:latin typeface="Arial Black" panose="020B0A04020102020204" pitchFamily="34" charset="0"/>
              </a:rPr>
              <a:t>included</a:t>
            </a:r>
            <a:r>
              <a:rPr lang="hu-HU" sz="2400" dirty="0" smtClean="0">
                <a:latin typeface="Arial Black" panose="020B0A04020102020204" pitchFamily="34" charset="0"/>
              </a:rPr>
              <a:t>.</a:t>
            </a:r>
            <a:endParaRPr lang="hu-HU" sz="2400" dirty="0">
              <a:latin typeface="Arial Black" panose="020B0A040201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11300" y="3758217"/>
            <a:ext cx="100961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latin typeface="Arial Black" panose="020B0A04020102020204" pitchFamily="34" charset="0"/>
              </a:rPr>
              <a:t>We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also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have</a:t>
            </a:r>
            <a:r>
              <a:rPr lang="hu-HU" sz="2400" dirty="0">
                <a:latin typeface="Arial Black" panose="020B0A04020102020204" pitchFamily="34" charset="0"/>
              </a:rPr>
              <a:t> a </a:t>
            </a:r>
            <a:r>
              <a:rPr lang="hu-HU" sz="2400" dirty="0" err="1">
                <a:latin typeface="Arial Black" panose="020B0A04020102020204" pitchFamily="34" charset="0"/>
              </a:rPr>
              <a:t>headteachers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class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at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the</a:t>
            </a:r>
            <a:r>
              <a:rPr lang="hu-HU" sz="2400" dirty="0">
                <a:latin typeface="Arial Black" panose="020B0A04020102020204" pitchFamily="34" charset="0"/>
              </a:rPr>
              <a:t> end of </a:t>
            </a:r>
            <a:r>
              <a:rPr lang="hu-HU" sz="2400" dirty="0" err="1">
                <a:latin typeface="Arial Black" panose="020B0A04020102020204" pitchFamily="34" charset="0"/>
              </a:rPr>
              <a:t>the</a:t>
            </a:r>
            <a:r>
              <a:rPr lang="hu-HU" sz="2400" dirty="0">
                <a:latin typeface="Arial Black" panose="020B0A04020102020204" pitchFamily="34" charset="0"/>
              </a:rPr>
              <a:t> </a:t>
            </a:r>
            <a:r>
              <a:rPr lang="hu-HU" sz="2400" dirty="0" err="1">
                <a:latin typeface="Arial Black" panose="020B0A04020102020204" pitchFamily="34" charset="0"/>
              </a:rPr>
              <a:t>week</a:t>
            </a:r>
            <a:r>
              <a:rPr lang="hu-HU" sz="2400" dirty="0">
                <a:latin typeface="Arial Black" panose="020B0A04020102020204" pitchFamily="34" charset="0"/>
              </a:rPr>
              <a:t>.</a:t>
            </a:r>
          </a:p>
          <a:p>
            <a:endParaRPr lang="hu-HU" sz="2400" dirty="0">
              <a:latin typeface="Arial Black" panose="020B0A040201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46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87612" y="1574430"/>
            <a:ext cx="11405937" cy="2935705"/>
          </a:xfrm>
          <a:prstGeom prst="rect">
            <a:avLst/>
          </a:prstGeom>
          <a:solidFill>
            <a:srgbClr val="3D7B5F"/>
          </a:solidFill>
          <a:ln w="38100">
            <a:solidFill>
              <a:srgbClr val="2A54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    </a:t>
            </a:r>
            <a:r>
              <a:rPr lang="hu-HU" dirty="0" smtClean="0">
                <a:latin typeface="Arial Black" panose="020B0A04020102020204" pitchFamily="34" charset="0"/>
              </a:rPr>
              <a:t>SIMILARITIES</a:t>
            </a:r>
            <a:endParaRPr lang="hu-HU" dirty="0"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7612" y="1860480"/>
            <a:ext cx="12349820" cy="3532438"/>
          </a:xfrm>
        </p:spPr>
        <p:txBody>
          <a:bodyPr>
            <a:normAutofit/>
          </a:bodyPr>
          <a:lstStyle/>
          <a:p>
            <a:r>
              <a:rPr lang="hu-HU" sz="3500" dirty="0" err="1" smtClean="0">
                <a:latin typeface="Arial Black" panose="020B0A04020102020204" pitchFamily="34" charset="0"/>
              </a:rPr>
              <a:t>We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both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have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headteachers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class</a:t>
            </a:r>
            <a:r>
              <a:rPr lang="hu-HU" sz="35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hu-HU" sz="3500" dirty="0" err="1" smtClean="0">
                <a:latin typeface="Arial Black" panose="020B0A04020102020204" pitchFamily="34" charset="0"/>
              </a:rPr>
              <a:t>Tutoring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for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students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in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need</a:t>
            </a:r>
            <a:r>
              <a:rPr lang="hu-HU" sz="35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hu-HU" sz="3500" dirty="0" err="1" smtClean="0">
                <a:latin typeface="Arial Black" panose="020B0A04020102020204" pitchFamily="34" charset="0"/>
              </a:rPr>
              <a:t>School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phychologists</a:t>
            </a:r>
            <a:r>
              <a:rPr lang="hu-HU" sz="35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hu-HU" sz="3500" dirty="0" err="1" smtClean="0">
                <a:latin typeface="Arial Black" panose="020B0A04020102020204" pitchFamily="34" charset="0"/>
              </a:rPr>
              <a:t>Charity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for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people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in</a:t>
            </a:r>
            <a:r>
              <a:rPr lang="hu-HU" sz="3500" dirty="0" smtClean="0">
                <a:latin typeface="Arial Black" panose="020B0A04020102020204" pitchFamily="34" charset="0"/>
              </a:rPr>
              <a:t> </a:t>
            </a:r>
            <a:r>
              <a:rPr lang="hu-HU" sz="3500" dirty="0" err="1" smtClean="0">
                <a:latin typeface="Arial Black" panose="020B0A04020102020204" pitchFamily="34" charset="0"/>
              </a:rPr>
              <a:t>need</a:t>
            </a:r>
            <a:r>
              <a:rPr lang="hu-HU" sz="3500" dirty="0" smtClean="0">
                <a:latin typeface="Arial Black" panose="020B0A04020102020204" pitchFamily="34" charset="0"/>
              </a:rPr>
              <a:t>.</a:t>
            </a:r>
          </a:p>
          <a:p>
            <a:endParaRPr lang="hu-HU" sz="35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hu-HU" sz="4800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1006" y="4808730"/>
            <a:ext cx="10889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oth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schools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promote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equality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different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ways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and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it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’s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very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important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to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include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everyone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no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matter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nationality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or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race</a:t>
            </a:r>
            <a:r>
              <a:rPr lang="hu-H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hu-H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98" y="4567858"/>
            <a:ext cx="6720145" cy="20841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840" y="3952182"/>
            <a:ext cx="4392527" cy="269987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440" y="1980957"/>
            <a:ext cx="3106756" cy="233906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457" y="1729836"/>
            <a:ext cx="4597221" cy="199561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99" y="2224629"/>
            <a:ext cx="3261946" cy="184843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98" y="160632"/>
            <a:ext cx="7158559" cy="15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445" y="3094688"/>
            <a:ext cx="4796591" cy="359281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5" y="4067020"/>
            <a:ext cx="3937882" cy="26204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264" y="2771260"/>
            <a:ext cx="2922118" cy="391624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667" y="229413"/>
            <a:ext cx="3976101" cy="264591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268" y="162222"/>
            <a:ext cx="4453114" cy="249374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335" y="162222"/>
            <a:ext cx="2858832" cy="38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4821" y="409903"/>
            <a:ext cx="9860018" cy="5896304"/>
          </a:xfrm>
          <a:prstGeom prst="rect">
            <a:avLst/>
          </a:prstGeom>
          <a:solidFill>
            <a:srgbClr val="2F5F49"/>
          </a:solidFill>
          <a:ln w="38100">
            <a:solidFill>
              <a:srgbClr val="3973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45588" y="2163472"/>
            <a:ext cx="55184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err="1" smtClean="0">
                <a:latin typeface="Gill Sans Ultra Bold Condensed" panose="020B0A06020104020203" pitchFamily="34" charset="0"/>
              </a:rPr>
              <a:t>Thank</a:t>
            </a:r>
            <a:r>
              <a:rPr lang="hu-HU" sz="6600" dirty="0" smtClean="0">
                <a:latin typeface="Gill Sans Ultra Bold Condensed" panose="020B0A06020104020203" pitchFamily="34" charset="0"/>
              </a:rPr>
              <a:t> </a:t>
            </a:r>
            <a:r>
              <a:rPr lang="hu-HU" sz="6600" dirty="0" err="1" smtClean="0">
                <a:latin typeface="Gill Sans Ultra Bold Condensed" panose="020B0A06020104020203" pitchFamily="34" charset="0"/>
              </a:rPr>
              <a:t>you</a:t>
            </a:r>
            <a:r>
              <a:rPr lang="hu-HU" sz="6600" dirty="0" smtClean="0">
                <a:latin typeface="Gill Sans Ultra Bold Condensed" panose="020B0A06020104020203" pitchFamily="34" charset="0"/>
              </a:rPr>
              <a:t> </a:t>
            </a:r>
            <a:r>
              <a:rPr lang="hu-HU" sz="6600" dirty="0" err="1" smtClean="0">
                <a:latin typeface="Gill Sans Ultra Bold Condensed" panose="020B0A06020104020203" pitchFamily="34" charset="0"/>
              </a:rPr>
              <a:t>for</a:t>
            </a:r>
            <a:r>
              <a:rPr lang="hu-HU" sz="6600" dirty="0" smtClean="0">
                <a:latin typeface="Gill Sans Ultra Bold Condensed" panose="020B0A06020104020203" pitchFamily="34" charset="0"/>
              </a:rPr>
              <a:t> </a:t>
            </a:r>
            <a:r>
              <a:rPr lang="hu-HU" sz="6600" dirty="0" err="1" smtClean="0">
                <a:latin typeface="Gill Sans Ultra Bold Condensed" panose="020B0A06020104020203" pitchFamily="34" charset="0"/>
              </a:rPr>
              <a:t>your</a:t>
            </a:r>
            <a:r>
              <a:rPr lang="hu-HU" sz="6600" dirty="0" smtClean="0">
                <a:latin typeface="Gill Sans Ultra Bold Condensed" panose="020B0A06020104020203" pitchFamily="34" charset="0"/>
              </a:rPr>
              <a:t> </a:t>
            </a:r>
            <a:r>
              <a:rPr lang="hu-HU" sz="6600" dirty="0" err="1" smtClean="0">
                <a:latin typeface="Gill Sans Ultra Bold Condensed" panose="020B0A06020104020203" pitchFamily="34" charset="0"/>
              </a:rPr>
              <a:t>attention</a:t>
            </a:r>
            <a:endParaRPr lang="hu-HU" sz="6600" dirty="0" smtClean="0">
              <a:latin typeface="Gill Sans Ultra Bold Condensed" panose="020B0A06020104020203" pitchFamily="34" charset="0"/>
            </a:endParaRPr>
          </a:p>
          <a:p>
            <a:endParaRPr lang="hu-HU" sz="1400" dirty="0">
              <a:latin typeface="Gill Sans Ultra Bold Condensed" panose="020B0A06020104020203" pitchFamily="34" charset="0"/>
            </a:endParaRPr>
          </a:p>
          <a:p>
            <a:r>
              <a:rPr lang="hu-HU" sz="2000" dirty="0" smtClean="0">
                <a:latin typeface="Gill Sans Ultra Bold Condensed" panose="020B0A06020104020203" pitchFamily="34" charset="0"/>
              </a:rPr>
              <a:t>Szabó Hanna Hilda, </a:t>
            </a:r>
            <a:r>
              <a:rPr lang="hu-HU" sz="2000" dirty="0" err="1" smtClean="0">
                <a:latin typeface="Gill Sans Ultra Bold Condensed" panose="020B0A06020104020203" pitchFamily="34" charset="0"/>
              </a:rPr>
              <a:t>Számedly</a:t>
            </a:r>
            <a:r>
              <a:rPr lang="hu-HU" sz="2000" dirty="0" smtClean="0">
                <a:latin typeface="Gill Sans Ultra Bold Condensed" panose="020B0A06020104020203" pitchFamily="34" charset="0"/>
              </a:rPr>
              <a:t> Hanna, Nagy Nóra, </a:t>
            </a:r>
            <a:r>
              <a:rPr lang="hu-HU" sz="2000" dirty="0" err="1" smtClean="0">
                <a:latin typeface="Gill Sans Ultra Bold Condensed" panose="020B0A06020104020203" pitchFamily="34" charset="0"/>
              </a:rPr>
              <a:t>Kornhoffer</a:t>
            </a:r>
            <a:r>
              <a:rPr lang="hu-HU" sz="2000" dirty="0" smtClean="0">
                <a:latin typeface="Gill Sans Ultra Bold Condensed" panose="020B0A06020104020203" pitchFamily="34" charset="0"/>
              </a:rPr>
              <a:t> Zita, </a:t>
            </a:r>
          </a:p>
          <a:p>
            <a:r>
              <a:rPr lang="sl-SI" sz="2000" dirty="0">
                <a:latin typeface="Gill Sans Ultra Bold Condensed" panose="020B0A06020104020203" pitchFamily="34" charset="0"/>
              </a:rPr>
              <a:t>Elina Oksuzyan, Elena Martynova</a:t>
            </a:r>
            <a:endParaRPr lang="hu-HU" sz="2000" dirty="0">
              <a:latin typeface="Gill Sans Ultra Bold Condensed" panose="020B0A06020104020203" pitchFamily="34" charset="0"/>
            </a:endParaRPr>
          </a:p>
          <a:p>
            <a:endParaRPr lang="hu-HU" sz="1400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98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346</Words>
  <Application>Microsoft Office PowerPoint</Application>
  <PresentationFormat>Szélesvásznú</PresentationFormat>
  <Paragraphs>40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Candara</vt:lpstr>
      <vt:lpstr>Gill Sans MT</vt:lpstr>
      <vt:lpstr>Gill Sans Ultra Bold</vt:lpstr>
      <vt:lpstr>Gill Sans Ultra Bold Condensed</vt:lpstr>
      <vt:lpstr>Office-téma</vt:lpstr>
      <vt:lpstr>  Sustainability in  Human Relationships</vt:lpstr>
      <vt:lpstr>                     Budapest  (Újbudai Petőfi Sándor Általános Iskola)</vt:lpstr>
      <vt:lpstr>                     Budapest  (Újbudai Petőfi Sándor Általános Iskola</vt:lpstr>
      <vt:lpstr>             Ljubljana (Osnovna šola Hinko Smrekarja)</vt:lpstr>
      <vt:lpstr>          Ljubljana  (Osnovna Sola Hinko Smrekarja)</vt:lpstr>
      <vt:lpstr>                           SIMILARITIES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Human Relations</dc:title>
  <dc:creator>iskola</dc:creator>
  <cp:lastModifiedBy>admin</cp:lastModifiedBy>
  <cp:revision>25</cp:revision>
  <dcterms:created xsi:type="dcterms:W3CDTF">2025-12-04T08:06:06Z</dcterms:created>
  <dcterms:modified xsi:type="dcterms:W3CDTF">2026-03-17T11:30:22Z</dcterms:modified>
</cp:coreProperties>
</file>