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3132A95-38A8-4FA0-83F7-27E3EF871E0A}">
          <p14:sldIdLst>
            <p14:sldId id="256"/>
            <p14:sldId id="258"/>
            <p14:sldId id="262"/>
            <p14:sldId id="257"/>
            <p14:sldId id="260"/>
            <p14:sldId id="261"/>
          </p14:sldIdLst>
        </p14:section>
        <p14:section name="Névtelen szakasz" id="{1B7E2268-4917-4CAE-B297-9B69528E6837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49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49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54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14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4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11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1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74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31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9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00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69F4-99E4-4561-8470-8E6E59C019E1}" type="datetimeFigureOut">
              <a:rPr lang="hu-HU" smtClean="0"/>
              <a:t>2026.03.17.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1192-4A7A-48DD-93DE-96FA8FA29D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78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-hsmrekar.lj.edus.s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-hsmrekar.lj.edus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/>
          <a:lstStyle/>
          <a:p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Sustainability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hu-HU" sz="32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32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the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32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two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32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schools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62186" y="6560192"/>
            <a:ext cx="12127683" cy="1187042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Made 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by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: Magyarosi Dorka, Hadnagy Hanna, Sági Rita,</a:t>
            </a:r>
            <a:r>
              <a:rPr lang="hu-HU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ora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Brkljac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Doroteja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Lena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Stular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hu-HU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N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eza</a:t>
            </a:r>
            <a:r>
              <a:rPr lang="hu-HU" sz="18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1800" dirty="0" err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M</a:t>
            </a:r>
            <a:r>
              <a:rPr lang="hu-HU" sz="18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arincic</a:t>
            </a:r>
            <a:endParaRPr lang="hu-HU" sz="1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74992">
              <a:schemeClr val="accent1">
                <a:lumMod val="40000"/>
                <a:lumOff val="60000"/>
              </a:schemeClr>
            </a:gs>
            <a:gs pos="23000">
              <a:schemeClr val="accent1">
                <a:lumMod val="75000"/>
              </a:schemeClr>
            </a:gs>
            <a:gs pos="48000">
              <a:schemeClr val="accent1">
                <a:lumMod val="60000"/>
                <a:lumOff val="40000"/>
              </a:schemeClr>
            </a:gs>
            <a:gs pos="95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773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Arial Rounded MT Bold" panose="020F0704030504030204" pitchFamily="34" charset="0"/>
              </a:rPr>
              <a:t>Similarities</a:t>
            </a:r>
            <a:r>
              <a:rPr lang="hu-HU" b="1" dirty="0" smtClean="0">
                <a:latin typeface="Arial Rounded MT Bold" panose="020F0704030504030204" pitchFamily="34" charset="0"/>
              </a:rPr>
              <a:t> </a:t>
            </a:r>
            <a:r>
              <a:rPr lang="hu-HU" b="1" dirty="0" err="1" smtClean="0">
                <a:latin typeface="Arial Rounded MT Bold" panose="020F0704030504030204" pitchFamily="34" charset="0"/>
              </a:rPr>
              <a:t>in</a:t>
            </a:r>
            <a:r>
              <a:rPr lang="hu-HU" b="1" dirty="0" smtClean="0">
                <a:latin typeface="Arial Rounded MT Bold" panose="020F0704030504030204" pitchFamily="34" charset="0"/>
              </a:rPr>
              <a:t> </a:t>
            </a:r>
            <a:r>
              <a:rPr lang="hu-HU" b="1" dirty="0" err="1" smtClean="0">
                <a:latin typeface="Arial Rounded MT Bold" panose="020F0704030504030204" pitchFamily="34" charset="0"/>
              </a:rPr>
              <a:t>both</a:t>
            </a:r>
            <a:r>
              <a:rPr lang="hu-HU" b="1" dirty="0" smtClean="0">
                <a:latin typeface="Arial Rounded MT Bold" panose="020F0704030504030204" pitchFamily="34" charset="0"/>
              </a:rPr>
              <a:t> </a:t>
            </a:r>
            <a:r>
              <a:rPr lang="hu-HU" b="1" dirty="0" err="1" smtClean="0">
                <a:latin typeface="Arial Rounded MT Bold" panose="020F0704030504030204" pitchFamily="34" charset="0"/>
              </a:rPr>
              <a:t>schools</a:t>
            </a:r>
            <a:endParaRPr lang="hu-HU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8992" y="3282598"/>
            <a:ext cx="4903572" cy="846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>
                <a:latin typeface="Arial Rounded MT Bold" panose="020F0704030504030204" pitchFamily="34" charset="0"/>
              </a:rPr>
              <a:t>Selective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trash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collecting</a:t>
            </a:r>
            <a:endParaRPr lang="hu-HU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955304" y="3213311"/>
            <a:ext cx="340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latin typeface="Arial Rounded MT Bold" panose="020F0704030504030204" pitchFamily="34" charset="0"/>
              </a:rPr>
              <a:t>Collecting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paper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67475" y="3923844"/>
            <a:ext cx="36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latin typeface="Arial Rounded MT Bold" panose="020F0704030504030204" pitchFamily="34" charset="0"/>
              </a:rPr>
              <a:t>Collecting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batteries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04303" y="3958293"/>
            <a:ext cx="359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 Rounded MT Bold" panose="020F0704030504030204" pitchFamily="34" charset="0"/>
              </a:rPr>
              <a:t>Dog </a:t>
            </a:r>
            <a:r>
              <a:rPr lang="hu-HU" sz="2800" dirty="0" err="1" smtClean="0">
                <a:latin typeface="Arial Rounded MT Bold" panose="020F0704030504030204" pitchFamily="34" charset="0"/>
              </a:rPr>
              <a:t>school</a:t>
            </a:r>
            <a:r>
              <a:rPr lang="hu-HU" sz="2800" dirty="0" smtClean="0">
                <a:latin typeface="Arial Rounded MT Bold" panose="020F0704030504030204" pitchFamily="34" charset="0"/>
              </a:rPr>
              <a:t> </a:t>
            </a:r>
            <a:r>
              <a:rPr lang="hu-HU" sz="2800" dirty="0" err="1" smtClean="0">
                <a:latin typeface="Arial Rounded MT Bold" panose="020F0704030504030204" pitchFamily="34" charset="0"/>
              </a:rPr>
              <a:t>visiting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61" y="1152593"/>
            <a:ext cx="3195008" cy="21300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737" y="1152593"/>
            <a:ext cx="2878801" cy="19211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70" y="4833862"/>
            <a:ext cx="3338599" cy="187796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737" y="4752975"/>
            <a:ext cx="2938274" cy="19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74992">
              <a:schemeClr val="accent6">
                <a:lumMod val="40000"/>
                <a:lumOff val="60000"/>
              </a:schemeClr>
            </a:gs>
            <a:gs pos="23000">
              <a:schemeClr val="accent6">
                <a:lumMod val="75000"/>
              </a:schemeClr>
            </a:gs>
            <a:gs pos="56000">
              <a:schemeClr val="accent6">
                <a:lumMod val="60000"/>
                <a:lumOff val="40000"/>
              </a:schemeClr>
            </a:gs>
            <a:gs pos="93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6778" y="31729"/>
            <a:ext cx="10515600" cy="1325563"/>
          </a:xfrm>
        </p:spPr>
        <p:txBody>
          <a:bodyPr/>
          <a:lstStyle/>
          <a:p>
            <a:pPr algn="ctr"/>
            <a:r>
              <a:rPr lang="hu-H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Similarities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in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both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schools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10342" y="1402697"/>
            <a:ext cx="3437238" cy="880622"/>
          </a:xfrm>
        </p:spPr>
        <p:txBody>
          <a:bodyPr/>
          <a:lstStyle/>
          <a:p>
            <a:pPr marL="0" indent="0">
              <a:buNone/>
            </a:pPr>
            <a:r>
              <a:rPr lang="hu-HU" dirty="0" err="1">
                <a:latin typeface="Arial Rounded MT Bold" panose="020F0704030504030204" pitchFamily="34" charset="0"/>
              </a:rPr>
              <a:t>Pet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>
                <a:latin typeface="Arial Rounded MT Bold" panose="020F0704030504030204" pitchFamily="34" charset="0"/>
              </a:rPr>
              <a:t>food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collecting</a:t>
            </a:r>
            <a:endParaRPr lang="hu-HU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301180" y="5925294"/>
            <a:ext cx="238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err="1">
                <a:latin typeface="Arial Rounded MT Bold" panose="020F0704030504030204" pitchFamily="34" charset="0"/>
              </a:rPr>
              <a:t>Healthy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food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84395" y="1319788"/>
            <a:ext cx="347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latin typeface="Arial Rounded MT Bold" panose="020F0704030504030204" pitchFamily="34" charset="0"/>
              </a:rPr>
              <a:t>Bicycle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storage</a:t>
            </a:r>
            <a:endParaRPr lang="hu-HU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43090" y="5925294"/>
            <a:ext cx="3361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latin typeface="Arial Rounded MT Bold" panose="020F0704030504030204" pitchFamily="34" charset="0"/>
              </a:rPr>
              <a:t>Planting</a:t>
            </a:r>
            <a:r>
              <a:rPr lang="hu-HU" sz="2800" dirty="0"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latin typeface="Arial Rounded MT Bold" panose="020F0704030504030204" pitchFamily="34" charset="0"/>
              </a:rPr>
              <a:t>trees</a:t>
            </a:r>
            <a:endParaRPr lang="hu-HU" sz="2800" dirty="0">
              <a:latin typeface="Arial Rounded MT Bold" panose="020F070403050403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77" y="1817702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134" y="4287900"/>
            <a:ext cx="2619375" cy="174710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444" y="4287900"/>
            <a:ext cx="2619375" cy="17430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83" y="1817702"/>
            <a:ext cx="2606736" cy="18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9000">
              <a:schemeClr val="accent6">
                <a:lumMod val="60000"/>
                <a:lumOff val="40000"/>
              </a:schemeClr>
            </a:gs>
            <a:gs pos="2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50000"/>
              </a:schemeClr>
            </a:gs>
            <a:gs pos="72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670" y="126227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Sustainability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in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both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schools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6482" y="1815296"/>
            <a:ext cx="4961753" cy="78003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hu-HU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OŠ HINKA SMREKARJA</a:t>
            </a:r>
          </a:p>
          <a:p>
            <a:pPr marL="0" indent="0" fontAlgn="base">
              <a:buNone/>
            </a:pPr>
            <a:endParaRPr lang="hu-HU" dirty="0" smtClean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fontAlgn="base"/>
            <a:endParaRPr lang="hu-HU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hu-HU" dirty="0">
                <a:hlinkClick r:id="rId2"/>
              </a:rPr>
              <a:t/>
            </a:r>
            <a:br>
              <a:rPr lang="hu-HU" dirty="0">
                <a:hlinkClick r:id="rId2"/>
              </a:rPr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75803" y="954045"/>
            <a:ext cx="546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differences</a:t>
            </a:r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6482" y="2899447"/>
            <a:ext cx="4885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Rounded MT Bold" panose="020F0704030504030204" pitchFamily="34" charset="0"/>
              </a:rPr>
              <a:t>Collecting</a:t>
            </a:r>
            <a:r>
              <a:rPr lang="hu-HU" sz="2000" dirty="0" smtClean="0">
                <a:latin typeface="Arial Rounded MT Bold" panose="020F0704030504030204" pitchFamily="34" charset="0"/>
              </a:rPr>
              <a:t> </a:t>
            </a:r>
            <a:r>
              <a:rPr lang="hu-HU" sz="2000" dirty="0" err="1" smtClean="0">
                <a:latin typeface="Arial Rounded MT Bold" panose="020F0704030504030204" pitchFamily="34" charset="0"/>
              </a:rPr>
              <a:t>caps</a:t>
            </a:r>
            <a:r>
              <a:rPr lang="hu-HU" sz="2000" dirty="0" smtClean="0">
                <a:latin typeface="Arial Rounded MT Bold" panose="020F0704030504030204" pitchFamily="34" charset="0"/>
              </a:rPr>
              <a:t> </a:t>
            </a:r>
            <a:r>
              <a:rPr lang="hu-HU" sz="2000" dirty="0" err="1" smtClean="0">
                <a:latin typeface="Arial Rounded MT Bold" panose="020F0704030504030204" pitchFamily="34" charset="0"/>
              </a:rPr>
              <a:t>from</a:t>
            </a:r>
            <a:r>
              <a:rPr lang="hu-HU" sz="2000" dirty="0" smtClean="0">
                <a:latin typeface="Arial Rounded MT Bold" panose="020F0704030504030204" pitchFamily="34" charset="0"/>
              </a:rPr>
              <a:t> </a:t>
            </a:r>
            <a:r>
              <a:rPr lang="hu-HU" sz="2000" dirty="0" err="1" smtClean="0">
                <a:latin typeface="Arial Rounded MT Bold" panose="020F0704030504030204" pitchFamily="34" charset="0"/>
              </a:rPr>
              <a:t>bottles</a:t>
            </a:r>
            <a:endParaRPr lang="hu-HU" sz="20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Rounded MT Bold" panose="020F0704030504030204" pitchFamily="34" charset="0"/>
              </a:rPr>
              <a:t>Wearing</a:t>
            </a:r>
            <a:r>
              <a:rPr lang="hu-HU" sz="2000" dirty="0" smtClean="0">
                <a:latin typeface="Arial Rounded MT Bold" panose="020F0704030504030204" pitchFamily="34" charset="0"/>
              </a:rPr>
              <a:t> </a:t>
            </a:r>
            <a:r>
              <a:rPr lang="hu-HU" sz="2000" dirty="0" err="1" smtClean="0">
                <a:latin typeface="Arial Rounded MT Bold" panose="020F0704030504030204" pitchFamily="34" charset="0"/>
              </a:rPr>
              <a:t>slippers</a:t>
            </a:r>
            <a:endParaRPr lang="hu-HU" sz="20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478" y="4466453"/>
            <a:ext cx="2391547" cy="2391547"/>
          </a:xfrm>
          <a:prstGeom prst="rect">
            <a:avLst/>
          </a:prstGeom>
          <a:effectLst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16" y="4471191"/>
            <a:ext cx="3818894" cy="2386809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914886" y="59477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50" y="1547186"/>
            <a:ext cx="5695951" cy="53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9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  <a:gs pos="72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2465" y="0"/>
            <a:ext cx="10515600" cy="1325563"/>
          </a:xfrm>
        </p:spPr>
        <p:txBody>
          <a:bodyPr/>
          <a:lstStyle/>
          <a:p>
            <a:r>
              <a:rPr lang="hu-HU" dirty="0" err="1" smtClean="0">
                <a:latin typeface="Arial Rounded MT Bold" panose="020F0704030504030204" pitchFamily="34" charset="0"/>
              </a:rPr>
              <a:t>Sustainability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in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both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schools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2465" y="2037132"/>
            <a:ext cx="8924148" cy="115698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hu-HU" sz="11200" dirty="0">
                <a:latin typeface="Arial Rounded MT Bold" panose="020F0704030504030204" pitchFamily="34" charset="0"/>
              </a:rPr>
              <a:t>ÚJBUDAI PETŐI SÁNDOR </a:t>
            </a:r>
            <a:endParaRPr lang="hu-HU" sz="11200" dirty="0" smtClean="0">
              <a:latin typeface="Arial Rounded MT Bold" panose="020F0704030504030204" pitchFamily="34" charset="0"/>
            </a:endParaRPr>
          </a:p>
          <a:p>
            <a:pPr marL="0" indent="0" fontAlgn="base">
              <a:buNone/>
            </a:pPr>
            <a:r>
              <a:rPr lang="hu-HU" sz="11200" dirty="0" smtClean="0">
                <a:latin typeface="Arial Rounded MT Bold" panose="020F0704030504030204" pitchFamily="34" charset="0"/>
              </a:rPr>
              <a:t>ÁLTALÁNOS </a:t>
            </a:r>
            <a:r>
              <a:rPr lang="hu-HU" sz="11200" dirty="0">
                <a:latin typeface="Arial Rounded MT Bold" panose="020F0704030504030204" pitchFamily="34" charset="0"/>
              </a:rPr>
              <a:t>ISKOLA</a:t>
            </a:r>
            <a:endParaRPr lang="hu-HU" sz="11200" dirty="0" smtClean="0">
              <a:latin typeface="Arial Rounded MT Bold" panose="020F0704030504030204" pitchFamily="34" charset="0"/>
            </a:endParaRPr>
          </a:p>
          <a:p>
            <a:pPr fontAlgn="base"/>
            <a:endParaRPr lang="hu-HU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hu-HU" dirty="0">
                <a:hlinkClick r:id="rId2"/>
              </a:rPr>
              <a:t/>
            </a:r>
            <a:br>
              <a:rPr lang="hu-HU" dirty="0">
                <a:hlinkClick r:id="rId2"/>
              </a:rPr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80859" y="879443"/>
            <a:ext cx="455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Arial Rounded MT Bold" panose="020F0704030504030204" pitchFamily="34" charset="0"/>
              </a:rPr>
              <a:t>differences</a:t>
            </a:r>
            <a:endParaRPr lang="hu-HU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2465" y="3474205"/>
            <a:ext cx="4885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Arial Rounded MT Bold" panose="020F0704030504030204" pitchFamily="34" charset="0"/>
              </a:rPr>
              <a:t>Composting</a:t>
            </a:r>
            <a:endParaRPr lang="hu-HU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Arial Rounded MT Bold" panose="020F0704030504030204" pitchFamily="34" charset="0"/>
              </a:rPr>
              <a:t>Zero</a:t>
            </a:r>
            <a:r>
              <a:rPr lang="hu-HU" sz="2000" dirty="0">
                <a:latin typeface="Arial Rounded MT Bold" panose="020F0704030504030204" pitchFamily="34" charset="0"/>
              </a:rPr>
              <a:t> </a:t>
            </a:r>
            <a:r>
              <a:rPr lang="hu-HU" sz="2000" dirty="0" err="1">
                <a:latin typeface="Arial Rounded MT Bold" panose="020F0704030504030204" pitchFamily="34" charset="0"/>
              </a:rPr>
              <a:t>waste</a:t>
            </a:r>
            <a:r>
              <a:rPr lang="hu-HU" sz="2000" dirty="0">
                <a:latin typeface="Arial Rounded MT Bold" panose="020F0704030504030204" pitchFamily="34" charset="0"/>
              </a:rPr>
              <a:t> </a:t>
            </a:r>
            <a:r>
              <a:rPr lang="hu-HU" sz="2000" dirty="0" err="1">
                <a:latin typeface="Arial Rounded MT Bold" panose="020F0704030504030204" pitchFamily="34" charset="0"/>
              </a:rPr>
              <a:t>posts</a:t>
            </a:r>
            <a:endParaRPr lang="hu-HU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Arial Rounded MT Bold" panose="020F0704030504030204" pitchFamily="34" charset="0"/>
              </a:rPr>
              <a:t>Collecting</a:t>
            </a:r>
            <a:r>
              <a:rPr lang="hu-HU" sz="2000" dirty="0">
                <a:latin typeface="Arial Rounded MT Bold" panose="020F0704030504030204" pitchFamily="34" charset="0"/>
              </a:rPr>
              <a:t> </a:t>
            </a:r>
            <a:r>
              <a:rPr lang="hu-HU" sz="2000" dirty="0" err="1">
                <a:latin typeface="Arial Rounded MT Bold" panose="020F0704030504030204" pitchFamily="34" charset="0"/>
              </a:rPr>
              <a:t>trash</a:t>
            </a:r>
            <a:r>
              <a:rPr lang="hu-HU" sz="2000" dirty="0">
                <a:latin typeface="Arial Rounded MT Bold" panose="020F0704030504030204" pitchFamily="34" charset="0"/>
              </a:rPr>
              <a:t> </a:t>
            </a:r>
            <a:r>
              <a:rPr lang="hu-HU" sz="2000" dirty="0" err="1">
                <a:latin typeface="Arial Rounded MT Bold" panose="020F0704030504030204" pitchFamily="34" charset="0"/>
              </a:rPr>
              <a:t>outside</a:t>
            </a:r>
            <a:r>
              <a:rPr lang="hu-HU" sz="2000" dirty="0">
                <a:latin typeface="Arial Rounded MT Bold" panose="020F0704030504030204" pitchFamily="34" charset="0"/>
              </a:rPr>
              <a:t> </a:t>
            </a:r>
            <a:r>
              <a:rPr lang="hu-HU" sz="2000" dirty="0" err="1">
                <a:latin typeface="Arial Rounded MT Bold" panose="020F0704030504030204" pitchFamily="34" charset="0"/>
              </a:rPr>
              <a:t>school</a:t>
            </a:r>
            <a:endParaRPr lang="hu-HU" sz="2000" dirty="0">
              <a:latin typeface="Arial Rounded MT Bold" panose="020F0704030504030204" pitchFamily="34" charset="0"/>
            </a:endParaRPr>
          </a:p>
          <a:p>
            <a:endParaRPr lang="hu-HU" sz="20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0" y="2037131"/>
            <a:ext cx="6489700" cy="4867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7731"/>
            <a:ext cx="2373692" cy="17802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692" y="5074954"/>
            <a:ext cx="3169858" cy="178304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193" y="505844"/>
            <a:ext cx="3555695" cy="15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9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50000"/>
              </a:schemeClr>
            </a:gs>
            <a:gs pos="72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>
                <a:latin typeface="Arial Rounded MT Bold" panose="020F0704030504030204" pitchFamily="34" charset="0"/>
              </a:rPr>
              <a:t>Ideas</a:t>
            </a:r>
            <a:endParaRPr lang="hu-HU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Arial Rounded MT Bold" panose="020F0704030504030204" pitchFamily="34" charset="0"/>
              </a:rPr>
              <a:t>Solar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panels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smtClean="0">
                <a:latin typeface="Arial Rounded MT Bold" panose="020F0704030504030204" pitchFamily="34" charset="0"/>
              </a:rPr>
              <a:t>More </a:t>
            </a:r>
            <a:r>
              <a:rPr lang="hu-HU" dirty="0" err="1" smtClean="0">
                <a:latin typeface="Arial Rounded MT Bold" panose="020F0704030504030204" pitchFamily="34" charset="0"/>
              </a:rPr>
              <a:t>digital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assignments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err="1" smtClean="0">
                <a:latin typeface="Arial Rounded MT Bold" panose="020F0704030504030204" pitchFamily="34" charset="0"/>
              </a:rPr>
              <a:t>Donating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leftover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food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if</a:t>
            </a:r>
            <a:r>
              <a:rPr lang="hu-HU" dirty="0" smtClean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possible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Green competitions</a:t>
            </a:r>
            <a:r>
              <a:rPr lang="en-US" dirty="0">
                <a:latin typeface="Arial Rounded MT Bold" panose="020F0704030504030204" pitchFamily="34" charset="0"/>
              </a:rPr>
              <a:t>: “Which class can reduce the most waste?”</a:t>
            </a:r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3762"/>
            <a:ext cx="3058984" cy="22942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98" y="4535162"/>
            <a:ext cx="4346832" cy="23228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146" y="4542859"/>
            <a:ext cx="3086855" cy="23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50000"/>
              </a:schemeClr>
            </a:gs>
            <a:gs pos="41895">
              <a:schemeClr val="accent5">
                <a:lumMod val="20000"/>
                <a:lumOff val="80000"/>
              </a:schemeClr>
            </a:gs>
            <a:gs pos="72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>
                <a:latin typeface="Arial Rounded MT Bold" panose="020F0704030504030204" pitchFamily="34" charset="0"/>
              </a:rPr>
              <a:t>Why</a:t>
            </a:r>
            <a:r>
              <a:rPr lang="hu-HU" b="1" dirty="0">
                <a:latin typeface="Arial Rounded MT Bold" panose="020F0704030504030204" pitchFamily="34" charset="0"/>
              </a:rPr>
              <a:t> </a:t>
            </a:r>
            <a:r>
              <a:rPr lang="hu-HU" b="1" dirty="0" smtClean="0">
                <a:latin typeface="Arial Rounded MT Bold" panose="020F0704030504030204" pitchFamily="34" charset="0"/>
              </a:rPr>
              <a:t>is </a:t>
            </a:r>
            <a:r>
              <a:rPr lang="hu-HU" b="1" dirty="0" err="1" smtClean="0">
                <a:latin typeface="Arial Rounded MT Bold" panose="020F0704030504030204" pitchFamily="34" charset="0"/>
              </a:rPr>
              <a:t>sustainability</a:t>
            </a:r>
            <a:r>
              <a:rPr lang="hu-HU" b="1" dirty="0" smtClean="0">
                <a:latin typeface="Arial Rounded MT Bold" panose="020F0704030504030204" pitchFamily="34" charset="0"/>
              </a:rPr>
              <a:t> </a:t>
            </a:r>
            <a:r>
              <a:rPr lang="hu-HU" b="1" dirty="0" err="1" smtClean="0">
                <a:latin typeface="Arial Rounded MT Bold" panose="020F0704030504030204" pitchFamily="34" charset="0"/>
              </a:rPr>
              <a:t>important</a:t>
            </a:r>
            <a:r>
              <a:rPr lang="hu-HU" b="1" dirty="0" smtClean="0">
                <a:latin typeface="Arial Rounded MT Bold" panose="020F0704030504030204" pitchFamily="34" charset="0"/>
              </a:rPr>
              <a:t>?</a:t>
            </a:r>
            <a:endParaRPr lang="hu-HU" b="1" dirty="0">
              <a:latin typeface="Arial Rounded MT Bold" panose="020F07040305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Sustainability is crucial </a:t>
            </a:r>
            <a:r>
              <a:rPr lang="en-US" dirty="0" smtClean="0">
                <a:latin typeface="Arial Rounded MT Bold" panose="020F0704030504030204" pitchFamily="34" charset="0"/>
              </a:rPr>
              <a:t>because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err="1">
                <a:latin typeface="Arial Rounded MT Bold" panose="020F0704030504030204" pitchFamily="34" charset="0"/>
              </a:rPr>
              <a:t>Environmental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Preservation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err="1">
                <a:latin typeface="Arial Rounded MT Bold" panose="020F0704030504030204" pitchFamily="34" charset="0"/>
              </a:rPr>
              <a:t>Future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Generations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err="1">
                <a:latin typeface="Arial Rounded MT Bold" panose="020F0704030504030204" pitchFamily="34" charset="0"/>
              </a:rPr>
              <a:t>Economic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Stability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err="1">
                <a:latin typeface="Arial Rounded MT Bold" panose="020F0704030504030204" pitchFamily="34" charset="0"/>
              </a:rPr>
              <a:t>Social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>
                <a:latin typeface="Arial Rounded MT Bold" panose="020F0704030504030204" pitchFamily="34" charset="0"/>
              </a:rPr>
              <a:t>Well-being</a:t>
            </a:r>
            <a:r>
              <a:rPr lang="hu-HU" dirty="0">
                <a:latin typeface="Arial Rounded MT Bold" panose="020F0704030504030204" pitchFamily="34" charset="0"/>
              </a:rPr>
              <a:t> &amp; </a:t>
            </a:r>
            <a:r>
              <a:rPr lang="hu-HU" dirty="0" smtClean="0">
                <a:latin typeface="Arial Rounded MT Bold" panose="020F0704030504030204" pitchFamily="34" charset="0"/>
              </a:rPr>
              <a:t>Equity</a:t>
            </a:r>
          </a:p>
          <a:p>
            <a:r>
              <a:rPr lang="hu-HU" dirty="0">
                <a:latin typeface="Arial Rounded MT Bold" panose="020F0704030504030204" pitchFamily="34" charset="0"/>
              </a:rPr>
              <a:t>Health </a:t>
            </a:r>
            <a:r>
              <a:rPr lang="hu-HU" dirty="0" err="1" smtClean="0">
                <a:latin typeface="Arial Rounded MT Bold" panose="020F0704030504030204" pitchFamily="34" charset="0"/>
              </a:rPr>
              <a:t>Improvement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r>
              <a:rPr lang="hu-HU" dirty="0" err="1">
                <a:latin typeface="Arial Rounded MT Bold" panose="020F0704030504030204" pitchFamily="34" charset="0"/>
              </a:rPr>
              <a:t>Climate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>
                <a:latin typeface="Arial Rounded MT Bold" panose="020F0704030504030204" pitchFamily="34" charset="0"/>
              </a:rPr>
              <a:t>Change</a:t>
            </a:r>
            <a:r>
              <a:rPr lang="hu-HU" dirty="0">
                <a:latin typeface="Arial Rounded MT Bold" panose="020F0704030504030204" pitchFamily="34" charset="0"/>
              </a:rPr>
              <a:t> </a:t>
            </a:r>
            <a:r>
              <a:rPr lang="hu-HU" dirty="0" err="1" smtClean="0">
                <a:latin typeface="Arial Rounded MT Bold" panose="020F0704030504030204" pitchFamily="34" charset="0"/>
              </a:rPr>
              <a:t>Mitigation</a:t>
            </a:r>
            <a:endParaRPr lang="hu-HU" dirty="0" smtClean="0">
              <a:latin typeface="Arial Rounded MT Bold" panose="020F0704030504030204" pitchFamily="34" charset="0"/>
            </a:endParaRPr>
          </a:p>
          <a:p>
            <a:endParaRPr lang="hu-HU" dirty="0">
              <a:latin typeface="Arial Rounded MT Bold" panose="020F07040305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32" y="1565576"/>
            <a:ext cx="4611387" cy="46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" y="342900"/>
            <a:ext cx="6619876" cy="3171826"/>
          </a:xfrm>
        </p:spPr>
        <p:txBody>
          <a:bodyPr>
            <a:normAutofit/>
          </a:bodyPr>
          <a:lstStyle/>
          <a:p>
            <a:pPr algn="l"/>
            <a:r>
              <a:rPr lang="hu-HU" sz="7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Thank</a:t>
            </a:r>
            <a: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hu-HU" sz="7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you</a:t>
            </a:r>
            <a: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b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sz="7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for</a:t>
            </a:r>
            <a: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hu-HU" sz="7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your</a:t>
            </a:r>
            <a: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hu-HU" sz="7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attention</a:t>
            </a:r>
            <a:r>
              <a:rPr lang="hu-HU" sz="7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!</a:t>
            </a:r>
            <a:endParaRPr lang="hu-HU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904875" y="6351931"/>
            <a:ext cx="4505325" cy="506069"/>
          </a:xfrm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Sources</a:t>
            </a:r>
            <a:r>
              <a:rPr lang="hu-HU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: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hu-HU" dirty="0" err="1" smtClean="0">
                <a:solidFill>
                  <a:srgbClr val="FF0000"/>
                </a:solidFill>
              </a:rPr>
              <a:t>o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hu-HU" dirty="0" err="1" smtClean="0">
                <a:solidFill>
                  <a:srgbClr val="00B050"/>
                </a:solidFill>
              </a:rPr>
              <a:t>l</a:t>
            </a:r>
            <a:r>
              <a:rPr lang="hu-HU" dirty="0" err="1" smtClean="0">
                <a:solidFill>
                  <a:srgbClr val="FF0000"/>
                </a:solidFill>
              </a:rPr>
              <a:t>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7177" y="4847282"/>
            <a:ext cx="47779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Magyarosi Dorka, Sági Rita, Hadnagy Hanna,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Doroteja Lena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Štular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Neža Marinčič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Dora Brkljač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163</Words>
  <Application>Microsoft Office PowerPoint</Application>
  <PresentationFormat>Szélesvásznú</PresentationFormat>
  <Paragraphs>45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Office-téma</vt:lpstr>
      <vt:lpstr>Sustainability in the two schools</vt:lpstr>
      <vt:lpstr>Similarities in both schools</vt:lpstr>
      <vt:lpstr>Similarities in both schools</vt:lpstr>
      <vt:lpstr>Sustainability in both schools</vt:lpstr>
      <vt:lpstr>Sustainability in both schools</vt:lpstr>
      <vt:lpstr>Ideas</vt:lpstr>
      <vt:lpstr>Why is sustainability important?</vt:lpstr>
      <vt:lpstr>Thank you 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</dc:title>
  <dc:creator>iskola</dc:creator>
  <cp:lastModifiedBy>admin</cp:lastModifiedBy>
  <cp:revision>20</cp:revision>
  <dcterms:created xsi:type="dcterms:W3CDTF">2025-12-04T08:14:13Z</dcterms:created>
  <dcterms:modified xsi:type="dcterms:W3CDTF">2026-03-17T11:28:29Z</dcterms:modified>
</cp:coreProperties>
</file>