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954"/>
    <a:srgbClr val="8C6850"/>
    <a:srgbClr val="B87E49"/>
    <a:srgbClr val="85ADB9"/>
    <a:srgbClr val="FBDEB6"/>
    <a:srgbClr val="A7C5CF"/>
    <a:srgbClr val="97C4C6"/>
    <a:srgbClr val="7EA467"/>
    <a:srgbClr val="B9D58A"/>
    <a:srgbClr val="5E842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64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081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49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0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7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16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12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503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14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9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999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E959-9053-45BC-9024-0535EF15C696}" type="datetimeFigureOut">
              <a:rPr lang="hu-HU" smtClean="0"/>
              <a:t>2026.02.25.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9E68A-2A10-4F0C-B1E8-DA8CDA2818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317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6605" y="-2732088"/>
            <a:ext cx="6914901" cy="1228898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188026" y="665017"/>
            <a:ext cx="9912927" cy="5631873"/>
          </a:xfrm>
          <a:prstGeom prst="rect">
            <a:avLst/>
          </a:prstGeom>
          <a:solidFill>
            <a:srgbClr val="2746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902527" y="1662545"/>
            <a:ext cx="6913418" cy="315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0" y="6065147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Készítették: Szabó Hanna Hilda 7.a</a:t>
            </a:r>
          </a:p>
          <a:p>
            <a:r>
              <a:rPr lang="hu-HU" sz="2400" dirty="0" err="1" smtClean="0">
                <a:solidFill>
                  <a:schemeClr val="bg1"/>
                </a:solidFill>
              </a:rPr>
              <a:t>Számedly</a:t>
            </a:r>
            <a:r>
              <a:rPr lang="hu-HU" sz="2400" dirty="0" smtClean="0">
                <a:solidFill>
                  <a:schemeClr val="bg1"/>
                </a:solidFill>
              </a:rPr>
              <a:t> Hanna 7.a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90338" y="1680684"/>
            <a:ext cx="81083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Erasmus</a:t>
            </a:r>
            <a:endParaRPr lang="hu-HU" sz="16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4" y="10816"/>
            <a:ext cx="12196784" cy="6860691"/>
          </a:xfrm>
          <a:prstGeom prst="rect">
            <a:avLst/>
          </a:prstGeom>
        </p:spPr>
      </p:pic>
      <p:sp>
        <p:nvSpPr>
          <p:cNvPr id="19" name="Ellipszis 18"/>
          <p:cNvSpPr/>
          <p:nvPr/>
        </p:nvSpPr>
        <p:spPr>
          <a:xfrm>
            <a:off x="7621983" y="10817"/>
            <a:ext cx="3701317" cy="3656233"/>
          </a:xfrm>
          <a:prstGeom prst="ellipse">
            <a:avLst/>
          </a:prstGeom>
          <a:solidFill>
            <a:srgbClr val="B87E49">
              <a:alpha val="42000"/>
            </a:srgbClr>
          </a:solidFill>
          <a:ln>
            <a:noFill/>
          </a:ln>
          <a:effectLst>
            <a:softEdge rad="749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6158212" y="2225213"/>
            <a:ext cx="3701317" cy="3656233"/>
          </a:xfrm>
          <a:prstGeom prst="ellipse">
            <a:avLst/>
          </a:prstGeom>
          <a:solidFill>
            <a:srgbClr val="B87E49">
              <a:alpha val="30000"/>
            </a:srgbClr>
          </a:solidFill>
          <a:ln>
            <a:noFill/>
          </a:ln>
          <a:effectLst>
            <a:softEdge rad="749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-1063960" y="-215072"/>
            <a:ext cx="3701317" cy="3656233"/>
          </a:xfrm>
          <a:prstGeom prst="ellipse">
            <a:avLst/>
          </a:prstGeom>
          <a:solidFill>
            <a:srgbClr val="B87E49">
              <a:alpha val="20000"/>
            </a:srgbClr>
          </a:solidFill>
          <a:ln>
            <a:noFill/>
          </a:ln>
          <a:effectLst>
            <a:softEdge rad="749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29061" y="470076"/>
            <a:ext cx="617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Cooper Black" panose="0208090404030B020404" pitchFamily="18" charset="0"/>
              </a:rPr>
              <a:t>December 9. (1 nap)</a:t>
            </a:r>
            <a:endParaRPr lang="hu-HU" sz="4000" dirty="0">
              <a:latin typeface="Cooper Black" panose="0208090404030B0204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9811" y="1827150"/>
            <a:ext cx="5407557" cy="2677656"/>
          </a:xfrm>
          <a:prstGeom prst="rect">
            <a:avLst/>
          </a:prstGeom>
          <a:solidFill>
            <a:srgbClr val="E9C183">
              <a:alpha val="27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- A szlovén diákok és tanárok érkezése iskolánkba</a:t>
            </a:r>
          </a:p>
          <a:p>
            <a:r>
              <a:rPr lang="hu-HU" sz="2400" dirty="0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- 5.b zenés-táncos produkciója</a:t>
            </a:r>
          </a:p>
          <a:p>
            <a:r>
              <a:rPr lang="hu-HU" sz="2400" dirty="0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- Iskolánk bemutatása </a:t>
            </a:r>
          </a:p>
          <a:p>
            <a:r>
              <a:rPr lang="hu-HU" sz="2400" dirty="0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- Projekt munkák folytatása</a:t>
            </a:r>
          </a:p>
          <a:p>
            <a:r>
              <a:rPr lang="hu-HU" sz="2400" dirty="0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- </a:t>
            </a:r>
            <a:r>
              <a:rPr lang="hu-HU" sz="2400" dirty="0" err="1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Exiquiz</a:t>
            </a:r>
            <a:r>
              <a:rPr lang="hu-HU" sz="2400" dirty="0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 vetélkedő az udvaron</a:t>
            </a:r>
            <a:endParaRPr lang="hu-HU" sz="2400" dirty="0">
              <a:latin typeface="Arial Black" panose="020B0A04020102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  <a:p>
            <a:r>
              <a:rPr lang="hu-HU" sz="2400" dirty="0" smtClean="0">
                <a:latin typeface="Arial Black" panose="020B0A04020102020204" pitchFamily="34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- Séta a Budai-várnegyedben</a:t>
            </a:r>
            <a:endParaRPr lang="hu-HU" sz="2400" dirty="0">
              <a:latin typeface="Arial Black" panose="020B0A04020102020204" pitchFamily="34" charset="0"/>
              <a:ea typeface="Cascadia Code SemiBold" panose="020B0609020000020004" pitchFamily="49" charset="0"/>
              <a:cs typeface="Cascadia Code SemiBold" panose="020B0609020000020004" pitchFamily="49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62" y="2468101"/>
            <a:ext cx="2327670" cy="174575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62772" y="1518589"/>
            <a:ext cx="2050188" cy="364477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35" y="4533760"/>
            <a:ext cx="1743179" cy="2324239"/>
          </a:xfrm>
          <a:prstGeom prst="rect">
            <a:avLst/>
          </a:prstGeom>
        </p:spPr>
      </p:pic>
      <p:sp>
        <p:nvSpPr>
          <p:cNvPr id="14" name="Ellipszis 13"/>
          <p:cNvSpPr/>
          <p:nvPr/>
        </p:nvSpPr>
        <p:spPr>
          <a:xfrm>
            <a:off x="4651032" y="3634152"/>
            <a:ext cx="3701317" cy="3656233"/>
          </a:xfrm>
          <a:prstGeom prst="ellipse">
            <a:avLst/>
          </a:prstGeom>
          <a:solidFill>
            <a:srgbClr val="B87E49">
              <a:alpha val="30000"/>
            </a:srgbClr>
          </a:solidFill>
          <a:ln>
            <a:noFill/>
          </a:ln>
          <a:effectLst>
            <a:softEdge rad="749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7491907" y="-1301076"/>
            <a:ext cx="3701317" cy="3656233"/>
          </a:xfrm>
          <a:prstGeom prst="ellipse">
            <a:avLst/>
          </a:prstGeom>
          <a:solidFill>
            <a:srgbClr val="B87E49">
              <a:alpha val="30000"/>
            </a:srgbClr>
          </a:solidFill>
          <a:ln>
            <a:noFill/>
          </a:ln>
          <a:effectLst>
            <a:softEdge rad="749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85" y="4504806"/>
            <a:ext cx="3063522" cy="229764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03" y="126937"/>
            <a:ext cx="2690040" cy="201753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09" y="178773"/>
            <a:ext cx="2664505" cy="19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96" y="2160107"/>
            <a:ext cx="3005788" cy="22543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82" y="2273004"/>
            <a:ext cx="2741999" cy="205649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18" y="100831"/>
            <a:ext cx="3346966" cy="1921841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439947" y="2443943"/>
            <a:ext cx="5410331" cy="1200329"/>
          </a:xfrm>
          <a:prstGeom prst="rect">
            <a:avLst/>
          </a:prstGeom>
          <a:solidFill>
            <a:srgbClr val="8C6850">
              <a:alpha val="36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Black" panose="020B0A04020102020204" pitchFamily="34" charset="0"/>
              </a:rPr>
              <a:t>- Országház </a:t>
            </a:r>
          </a:p>
          <a:p>
            <a:r>
              <a:rPr lang="hu-HU" sz="2400" dirty="0" smtClean="0">
                <a:latin typeface="Arial Black" panose="020B0A04020102020204" pitchFamily="34" charset="0"/>
              </a:rPr>
              <a:t>- Magyar Zene Háza - Hangdóm</a:t>
            </a:r>
          </a:p>
          <a:p>
            <a:r>
              <a:rPr lang="hu-HU" sz="2400" dirty="0" smtClean="0">
                <a:latin typeface="Arial Black" panose="020B0A04020102020204" pitchFamily="34" charset="0"/>
              </a:rPr>
              <a:t>- Hősök tere és Városliget</a:t>
            </a:r>
            <a:endParaRPr lang="hu-HU" sz="2400" dirty="0">
              <a:latin typeface="Arial Black" panose="020B0A040201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0219" y="868028"/>
            <a:ext cx="5607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Cooper Black" panose="0208090404030B020404" pitchFamily="18" charset="0"/>
              </a:rPr>
              <a:t>December 10.(2.nap)</a:t>
            </a:r>
            <a:endParaRPr lang="hu-HU" sz="4000" dirty="0">
              <a:latin typeface="Cooper Black" panose="0208090404030B020404" pitchFamily="18" charset="0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78" y="141833"/>
            <a:ext cx="2652449" cy="19893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17" y="4458098"/>
            <a:ext cx="3141667" cy="2356252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87" y="4471338"/>
            <a:ext cx="3359030" cy="22379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388">
            <a:off x="4514781" y="3820778"/>
            <a:ext cx="1231008" cy="12310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03">
            <a:off x="3813264" y="4824278"/>
            <a:ext cx="839458" cy="101984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0935">
            <a:off x="2895028" y="5261506"/>
            <a:ext cx="1156234" cy="115623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212">
            <a:off x="2172476" y="5717076"/>
            <a:ext cx="839458" cy="10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D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634" y="-2661634"/>
            <a:ext cx="6868732" cy="12192000"/>
          </a:xfrm>
          <a:prstGeom prst="rect">
            <a:avLst/>
          </a:prstGeom>
        </p:spPr>
      </p:pic>
      <p:sp>
        <p:nvSpPr>
          <p:cNvPr id="16" name="Ellipszis 15"/>
          <p:cNvSpPr/>
          <p:nvPr/>
        </p:nvSpPr>
        <p:spPr>
          <a:xfrm>
            <a:off x="8188337" y="2605786"/>
            <a:ext cx="3092238" cy="3092238"/>
          </a:xfrm>
          <a:prstGeom prst="ellipse">
            <a:avLst/>
          </a:prstGeom>
          <a:solidFill>
            <a:srgbClr val="5E8420">
              <a:alpha val="19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10127207" y="5487531"/>
            <a:ext cx="3092238" cy="3092238"/>
          </a:xfrm>
          <a:prstGeom prst="ellipse">
            <a:avLst/>
          </a:prstGeom>
          <a:solidFill>
            <a:srgbClr val="5E8420">
              <a:alpha val="19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7240419" y="2339200"/>
            <a:ext cx="3092238" cy="3092238"/>
          </a:xfrm>
          <a:prstGeom prst="ellipse">
            <a:avLst/>
          </a:prstGeom>
          <a:solidFill>
            <a:srgbClr val="5E8420">
              <a:alpha val="19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-591493" y="-639825"/>
            <a:ext cx="3092238" cy="3092238"/>
          </a:xfrm>
          <a:prstGeom prst="ellipse">
            <a:avLst/>
          </a:prstGeom>
          <a:solidFill>
            <a:srgbClr val="5E8420">
              <a:alpha val="19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94019" y="1680483"/>
            <a:ext cx="4138969" cy="2308324"/>
          </a:xfrm>
          <a:prstGeom prst="rect">
            <a:avLst/>
          </a:prstGeom>
          <a:solidFill>
            <a:srgbClr val="7EA467">
              <a:alpha val="40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Black" panose="020B0A04020102020204" pitchFamily="34" charset="0"/>
              </a:rPr>
              <a:t>- </a:t>
            </a:r>
            <a:r>
              <a:rPr lang="hu-HU" sz="2400" dirty="0" err="1" smtClean="0">
                <a:latin typeface="Arial Black" panose="020B0A04020102020204" pitchFamily="34" charset="0"/>
              </a:rPr>
              <a:t>Újbuda</a:t>
            </a:r>
            <a:r>
              <a:rPr lang="hu-HU" sz="2400" dirty="0" smtClean="0">
                <a:latin typeface="Arial Black" panose="020B0A04020102020204" pitchFamily="34" charset="0"/>
              </a:rPr>
              <a:t> Önkormányzat fenntarthatósági projektjei</a:t>
            </a:r>
            <a:endParaRPr lang="hu-HU" sz="2400" dirty="0">
              <a:latin typeface="Arial Black" panose="020B0A04020102020204" pitchFamily="34" charset="0"/>
            </a:endParaRPr>
          </a:p>
          <a:p>
            <a:r>
              <a:rPr lang="hu-HU" sz="2400" dirty="0" smtClean="0">
                <a:latin typeface="Arial Black" panose="020B0A04020102020204" pitchFamily="34" charset="0"/>
              </a:rPr>
              <a:t>- MOL torony </a:t>
            </a:r>
          </a:p>
          <a:p>
            <a:r>
              <a:rPr lang="hu-HU" sz="2400" dirty="0" smtClean="0">
                <a:latin typeface="Arial Black" panose="020B0A04020102020204" pitchFamily="34" charset="0"/>
              </a:rPr>
              <a:t>- Karácsonyi vásár a Bazilikánál</a:t>
            </a:r>
            <a:endParaRPr lang="hu-HU" sz="2400" dirty="0">
              <a:latin typeface="Arial Black" panose="020B0A040201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70" y="351021"/>
            <a:ext cx="6806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Cooper Black" panose="0208090404030B020404" pitchFamily="18" charset="0"/>
              </a:rPr>
              <a:t>December 11.(3.nap)</a:t>
            </a:r>
            <a:endParaRPr lang="hu-HU" sz="4000" dirty="0">
              <a:latin typeface="Cooper Black" panose="0208090404030B0204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5" y="2266124"/>
            <a:ext cx="3342996" cy="25072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273" y="234974"/>
            <a:ext cx="3134813" cy="23511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026" y="3042859"/>
            <a:ext cx="2957455" cy="22180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75" y="132326"/>
            <a:ext cx="2350263" cy="1762697"/>
          </a:xfrm>
          <a:prstGeom prst="rect">
            <a:avLst/>
          </a:prstGeom>
        </p:spPr>
      </p:pic>
      <p:sp>
        <p:nvSpPr>
          <p:cNvPr id="18" name="Ellipszis 17"/>
          <p:cNvSpPr/>
          <p:nvPr/>
        </p:nvSpPr>
        <p:spPr>
          <a:xfrm>
            <a:off x="8925243" y="2842238"/>
            <a:ext cx="3092238" cy="3092238"/>
          </a:xfrm>
          <a:prstGeom prst="ellipse">
            <a:avLst/>
          </a:prstGeom>
          <a:solidFill>
            <a:srgbClr val="5E8420">
              <a:alpha val="19000"/>
            </a:srgbClr>
          </a:solidFill>
          <a:ln>
            <a:noFill/>
          </a:ln>
          <a:effectLst>
            <a:softEdge rad="673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9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58283"/>
            <a:ext cx="6858000" cy="1219200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269817" y="666321"/>
            <a:ext cx="699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Cooper Black" panose="0208090404030B020404" pitchFamily="18" charset="0"/>
              </a:rPr>
              <a:t>December 12.(4.nap)</a:t>
            </a:r>
            <a:endParaRPr lang="hu-HU" sz="4000" dirty="0">
              <a:latin typeface="Cooper Black" panose="0208090404030B020404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 rot="2211210">
            <a:off x="9711157" y="-550576"/>
            <a:ext cx="3767313" cy="3517848"/>
          </a:xfrm>
          <a:prstGeom prst="ellipse">
            <a:avLst/>
          </a:prstGeom>
          <a:solidFill>
            <a:srgbClr val="A7C5CF">
              <a:alpha val="42000"/>
            </a:srgbClr>
          </a:soli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87" y="1662626"/>
            <a:ext cx="2842242" cy="5052874"/>
          </a:xfrm>
          <a:prstGeom prst="rect">
            <a:avLst/>
          </a:prstGeom>
        </p:spPr>
      </p:pic>
      <p:sp>
        <p:nvSpPr>
          <p:cNvPr id="10" name="Ellipszis 9"/>
          <p:cNvSpPr/>
          <p:nvPr/>
        </p:nvSpPr>
        <p:spPr>
          <a:xfrm rot="2211210">
            <a:off x="3509885" y="3322928"/>
            <a:ext cx="3767313" cy="3517848"/>
          </a:xfrm>
          <a:prstGeom prst="ellipse">
            <a:avLst/>
          </a:prstGeom>
          <a:solidFill>
            <a:srgbClr val="A7C5CF">
              <a:alpha val="42000"/>
            </a:srgbClr>
          </a:solidFill>
          <a:ln>
            <a:noFill/>
          </a:ln>
          <a:effectLst>
            <a:softEdge rad="698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 rot="2211210">
            <a:off x="2427409" y="2115605"/>
            <a:ext cx="3767313" cy="3517848"/>
          </a:xfrm>
          <a:prstGeom prst="ellipse">
            <a:avLst/>
          </a:prstGeom>
          <a:solidFill>
            <a:srgbClr val="85ADB9">
              <a:alpha val="50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72" y="3826974"/>
            <a:ext cx="2180263" cy="290182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8372" y="1607074"/>
            <a:ext cx="2059474" cy="36612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0864" y="3989075"/>
            <a:ext cx="1963026" cy="348982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617542" y="2130445"/>
            <a:ext cx="3847446" cy="2308324"/>
          </a:xfrm>
          <a:prstGeom prst="rect">
            <a:avLst/>
          </a:prstGeom>
          <a:solidFill>
            <a:srgbClr val="97C4C6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Black" panose="020B0A04020102020204" pitchFamily="34" charset="0"/>
              </a:rPr>
              <a:t>- A projekt munkák befejezése, bemutatása </a:t>
            </a:r>
          </a:p>
          <a:p>
            <a:r>
              <a:rPr lang="hu-HU" sz="2400" dirty="0" smtClean="0">
                <a:latin typeface="Arial Black" panose="020B0A04020102020204" pitchFamily="34" charset="0"/>
              </a:rPr>
              <a:t>- Sport-programok az iskolában és az uszodában</a:t>
            </a:r>
            <a:endParaRPr lang="hu-H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5660" y="-2665661"/>
            <a:ext cx="6860679" cy="12192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512118" y="-1963973"/>
            <a:ext cx="500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43158" y="1329265"/>
            <a:ext cx="5617489" cy="1938992"/>
          </a:xfrm>
          <a:prstGeom prst="rect">
            <a:avLst/>
          </a:prstGeom>
          <a:solidFill>
            <a:srgbClr val="FBDEB6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 Black" panose="020B0A04020102020204" pitchFamily="34" charset="0"/>
              </a:rPr>
              <a:t>- A Petőfi Musical Stúdió(PMS) bemutatója </a:t>
            </a:r>
          </a:p>
          <a:p>
            <a:r>
              <a:rPr lang="hu-HU" sz="2400" dirty="0" smtClean="0">
                <a:latin typeface="Arial Black" panose="020B0A04020102020204" pitchFamily="34" charset="0"/>
              </a:rPr>
              <a:t>- Luca napi foglakozások</a:t>
            </a:r>
          </a:p>
          <a:p>
            <a:r>
              <a:rPr lang="hu-HU" sz="2400" dirty="0">
                <a:latin typeface="Arial Black" panose="020B0A04020102020204" pitchFamily="34" charset="0"/>
              </a:rPr>
              <a:t>-</a:t>
            </a:r>
            <a:r>
              <a:rPr lang="hu-HU" sz="2400" dirty="0" smtClean="0">
                <a:latin typeface="Arial Black" panose="020B0A04020102020204" pitchFamily="34" charset="0"/>
              </a:rPr>
              <a:t> Közös ebéd a szülők felajánlásával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16804" y="137822"/>
            <a:ext cx="663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Cooper Black" panose="0208090404030B020404" pitchFamily="18" charset="0"/>
              </a:rPr>
              <a:t>December 13. (5.nap)</a:t>
            </a:r>
            <a:endParaRPr lang="hu-HU" sz="4000" dirty="0">
              <a:latin typeface="Cooper Black" panose="0208090404030B020404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8" y="3688552"/>
            <a:ext cx="2237874" cy="29838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97" y="199922"/>
            <a:ext cx="3552000" cy="2664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73" y="3201759"/>
            <a:ext cx="2597802" cy="346373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06" y="3926639"/>
            <a:ext cx="1544482" cy="274574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32" y="2984612"/>
            <a:ext cx="2306601" cy="368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6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6828" y="-3443766"/>
            <a:ext cx="6824815" cy="13658903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188026" y="665017"/>
            <a:ext cx="9912927" cy="5631873"/>
          </a:xfrm>
          <a:prstGeom prst="rect">
            <a:avLst/>
          </a:prstGeom>
          <a:solidFill>
            <a:srgbClr val="8C6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2902527" y="1662545"/>
            <a:ext cx="6913418" cy="3158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2" name="Körszelet 1"/>
          <p:cNvSpPr/>
          <p:nvPr/>
        </p:nvSpPr>
        <p:spPr>
          <a:xfrm>
            <a:off x="9507894" y="4954555"/>
            <a:ext cx="45719" cy="45719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2109140" y="2065389"/>
            <a:ext cx="85001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>
                <a:latin typeface="Berlin Sans FB Demi" panose="020E0802020502020306" pitchFamily="34" charset="0"/>
              </a:rPr>
              <a:t>Nagyon szépen köszönjük a figyelmet</a:t>
            </a:r>
            <a:endParaRPr lang="hu-HU" sz="6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129</Words>
  <Application>Microsoft Office PowerPoint</Application>
  <PresentationFormat>Szélesvásznú</PresentationFormat>
  <Paragraphs>27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Berlin Sans FB Demi</vt:lpstr>
      <vt:lpstr>Calibri</vt:lpstr>
      <vt:lpstr>Calibri Light</vt:lpstr>
      <vt:lpstr>Cascadia Code SemiBold</vt:lpstr>
      <vt:lpstr>Cooper Black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FELHASZNÁLÓ</dc:creator>
  <cp:lastModifiedBy>admin</cp:lastModifiedBy>
  <cp:revision>44</cp:revision>
  <dcterms:created xsi:type="dcterms:W3CDTF">2026-02-07T16:11:15Z</dcterms:created>
  <dcterms:modified xsi:type="dcterms:W3CDTF">2026-02-25T11:56:23Z</dcterms:modified>
</cp:coreProperties>
</file>